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45"/>
  </p:notesMasterIdLst>
  <p:handoutMasterIdLst>
    <p:handoutMasterId r:id="rId46"/>
  </p:handoutMasterIdLst>
  <p:sldIdLst>
    <p:sldId id="515" r:id="rId2"/>
    <p:sldId id="490" r:id="rId3"/>
    <p:sldId id="518" r:id="rId4"/>
    <p:sldId id="520" r:id="rId5"/>
    <p:sldId id="522" r:id="rId6"/>
    <p:sldId id="524" r:id="rId7"/>
    <p:sldId id="419" r:id="rId8"/>
    <p:sldId id="545" r:id="rId9"/>
    <p:sldId id="526" r:id="rId10"/>
    <p:sldId id="528" r:id="rId11"/>
    <p:sldId id="530" r:id="rId12"/>
    <p:sldId id="532" r:id="rId13"/>
    <p:sldId id="551" r:id="rId14"/>
    <p:sldId id="370" r:id="rId15"/>
    <p:sldId id="374" r:id="rId16"/>
    <p:sldId id="488" r:id="rId17"/>
    <p:sldId id="546" r:id="rId18"/>
    <p:sldId id="375" r:id="rId19"/>
    <p:sldId id="491" r:id="rId20"/>
    <p:sldId id="536" r:id="rId21"/>
    <p:sldId id="534" r:id="rId22"/>
    <p:sldId id="469" r:id="rId23"/>
    <p:sldId id="538" r:id="rId24"/>
    <p:sldId id="542" r:id="rId25"/>
    <p:sldId id="540" r:id="rId26"/>
    <p:sldId id="470" r:id="rId27"/>
    <p:sldId id="471" r:id="rId28"/>
    <p:sldId id="472" r:id="rId29"/>
    <p:sldId id="480" r:id="rId30"/>
    <p:sldId id="481" r:id="rId31"/>
    <p:sldId id="489" r:id="rId32"/>
    <p:sldId id="492" r:id="rId33"/>
    <p:sldId id="547" r:id="rId34"/>
    <p:sldId id="372" r:id="rId35"/>
    <p:sldId id="467" r:id="rId36"/>
    <p:sldId id="543" r:id="rId37"/>
    <p:sldId id="544" r:id="rId38"/>
    <p:sldId id="550" r:id="rId39"/>
    <p:sldId id="504" r:id="rId40"/>
    <p:sldId id="505" r:id="rId41"/>
    <p:sldId id="506" r:id="rId42"/>
    <p:sldId id="402" r:id="rId43"/>
    <p:sldId id="548"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3103" autoAdjust="0"/>
  </p:normalViewPr>
  <p:slideViewPr>
    <p:cSldViewPr>
      <p:cViewPr varScale="1">
        <p:scale>
          <a:sx n="106" d="100"/>
          <a:sy n="106" d="100"/>
        </p:scale>
        <p:origin x="1794" y="96"/>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0"/>
    </p:cViewPr>
  </p:sorterViewPr>
  <p:notesViewPr>
    <p:cSldViewPr>
      <p:cViewPr>
        <p:scale>
          <a:sx n="52" d="100"/>
          <a:sy n="52" d="100"/>
        </p:scale>
        <p:origin x="2736" y="221"/>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958" tIns="46479" rIns="92958" bIns="46479" rtlCol="0"/>
          <a:lstStyle>
            <a:lvl1pPr algn="r">
              <a:defRPr sz="1200"/>
            </a:lvl1pPr>
          </a:lstStyle>
          <a:p>
            <a:fld id="{51820ADE-9EE3-4BBF-9FF2-2EB699F066F3}" type="datetimeFigureOut">
              <a:rPr lang="en-US" smtClean="0"/>
              <a:t>9/17/2025</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58" tIns="46479" rIns="92958" bIns="46479" rtlCol="0" anchor="b"/>
          <a:lstStyle>
            <a:lvl1pPr algn="r">
              <a:defRPr sz="1200"/>
            </a:lvl1pPr>
          </a:lstStyle>
          <a:p>
            <a:fld id="{5E25919C-AA62-49B1-B642-26C9B8419147}" type="slidenum">
              <a:rPr lang="en-US" smtClean="0"/>
              <a:t>‹#›</a:t>
            </a:fld>
            <a:endParaRPr lang="en-US" dirty="0"/>
          </a:p>
        </p:txBody>
      </p:sp>
    </p:spTree>
    <p:extLst>
      <p:ext uri="{BB962C8B-B14F-4D97-AF65-F5344CB8AC3E}">
        <p14:creationId xmlns:p14="http://schemas.microsoft.com/office/powerpoint/2010/main" val="163791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0C622C23-D715-4F41-945B-A5A5283C48E8}" type="datetimeFigureOut">
              <a:rPr lang="en-US" smtClean="0"/>
              <a:t>9/17/2025</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49A4A63E-3C16-4DFC-B17D-86A63C7E31CD}" type="slidenum">
              <a:rPr lang="en-US" smtClean="0"/>
              <a:t>‹#›</a:t>
            </a:fld>
            <a:endParaRPr lang="en-US" dirty="0"/>
          </a:p>
        </p:txBody>
      </p:sp>
    </p:spTree>
    <p:extLst>
      <p:ext uri="{BB962C8B-B14F-4D97-AF65-F5344CB8AC3E}">
        <p14:creationId xmlns:p14="http://schemas.microsoft.com/office/powerpoint/2010/main" val="20525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49A4A63E-3C16-4DFC-B17D-86A63C7E31CD}" type="slidenum">
              <a:rPr lang="en-US" smtClean="0"/>
              <a:t>1</a:t>
            </a:fld>
            <a:endParaRPr lang="en-US" dirty="0"/>
          </a:p>
        </p:txBody>
      </p:sp>
    </p:spTree>
    <p:extLst>
      <p:ext uri="{BB962C8B-B14F-4D97-AF65-F5344CB8AC3E}">
        <p14:creationId xmlns:p14="http://schemas.microsoft.com/office/powerpoint/2010/main" val="479394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11</a:t>
            </a:fld>
            <a:endParaRPr lang="en-US" dirty="0"/>
          </a:p>
        </p:txBody>
      </p:sp>
    </p:spTree>
    <p:extLst>
      <p:ext uri="{BB962C8B-B14F-4D97-AF65-F5344CB8AC3E}">
        <p14:creationId xmlns:p14="http://schemas.microsoft.com/office/powerpoint/2010/main" val="342208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12</a:t>
            </a:fld>
            <a:endParaRPr lang="en-US" dirty="0"/>
          </a:p>
        </p:txBody>
      </p:sp>
    </p:spTree>
    <p:extLst>
      <p:ext uri="{BB962C8B-B14F-4D97-AF65-F5344CB8AC3E}">
        <p14:creationId xmlns:p14="http://schemas.microsoft.com/office/powerpoint/2010/main" val="186096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14</a:t>
            </a:fld>
            <a:endParaRPr lang="en-US" dirty="0"/>
          </a:p>
        </p:txBody>
      </p:sp>
    </p:spTree>
    <p:extLst>
      <p:ext uri="{BB962C8B-B14F-4D97-AF65-F5344CB8AC3E}">
        <p14:creationId xmlns:p14="http://schemas.microsoft.com/office/powerpoint/2010/main" val="239856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9A4A63E-3C16-4DFC-B17D-86A63C7E31CD}" type="slidenum">
              <a:rPr lang="en-US" smtClean="0"/>
              <a:t>15</a:t>
            </a:fld>
            <a:endParaRPr lang="en-US" dirty="0"/>
          </a:p>
        </p:txBody>
      </p:sp>
    </p:spTree>
    <p:extLst>
      <p:ext uri="{BB962C8B-B14F-4D97-AF65-F5344CB8AC3E}">
        <p14:creationId xmlns:p14="http://schemas.microsoft.com/office/powerpoint/2010/main" val="153103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16</a:t>
            </a:fld>
            <a:endParaRPr lang="en-US" dirty="0"/>
          </a:p>
        </p:txBody>
      </p:sp>
    </p:spTree>
    <p:extLst>
      <p:ext uri="{BB962C8B-B14F-4D97-AF65-F5344CB8AC3E}">
        <p14:creationId xmlns:p14="http://schemas.microsoft.com/office/powerpoint/2010/main" val="396066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18</a:t>
            </a:fld>
            <a:endParaRPr lang="en-US" dirty="0"/>
          </a:p>
        </p:txBody>
      </p:sp>
    </p:spTree>
    <p:extLst>
      <p:ext uri="{BB962C8B-B14F-4D97-AF65-F5344CB8AC3E}">
        <p14:creationId xmlns:p14="http://schemas.microsoft.com/office/powerpoint/2010/main" val="417810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fld id="{49A4A63E-3C16-4DFC-B17D-86A63C7E31CD}" type="slidenum">
              <a:rPr lang="en-US" smtClean="0"/>
              <a:t>19</a:t>
            </a:fld>
            <a:endParaRPr lang="en-US" dirty="0"/>
          </a:p>
        </p:txBody>
      </p:sp>
    </p:spTree>
    <p:extLst>
      <p:ext uri="{BB962C8B-B14F-4D97-AF65-F5344CB8AC3E}">
        <p14:creationId xmlns:p14="http://schemas.microsoft.com/office/powerpoint/2010/main" val="286653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9A4A63E-3C16-4DFC-B17D-86A63C7E31CD}" type="slidenum">
              <a:rPr lang="en-US" smtClean="0"/>
              <a:t>20</a:t>
            </a:fld>
            <a:endParaRPr lang="en-US" dirty="0"/>
          </a:p>
        </p:txBody>
      </p:sp>
    </p:spTree>
    <p:extLst>
      <p:ext uri="{BB962C8B-B14F-4D97-AF65-F5344CB8AC3E}">
        <p14:creationId xmlns:p14="http://schemas.microsoft.com/office/powerpoint/2010/main" val="23529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21</a:t>
            </a:fld>
            <a:endParaRPr lang="en-US" dirty="0"/>
          </a:p>
        </p:txBody>
      </p:sp>
    </p:spTree>
    <p:extLst>
      <p:ext uri="{BB962C8B-B14F-4D97-AF65-F5344CB8AC3E}">
        <p14:creationId xmlns:p14="http://schemas.microsoft.com/office/powerpoint/2010/main" val="1397470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fld id="{49A4A63E-3C16-4DFC-B17D-86A63C7E31CD}" type="slidenum">
              <a:rPr lang="en-US" smtClean="0"/>
              <a:t>22</a:t>
            </a:fld>
            <a:endParaRPr lang="en-US" dirty="0"/>
          </a:p>
        </p:txBody>
      </p:sp>
    </p:spTree>
    <p:extLst>
      <p:ext uri="{BB962C8B-B14F-4D97-AF65-F5344CB8AC3E}">
        <p14:creationId xmlns:p14="http://schemas.microsoft.com/office/powerpoint/2010/main" val="425116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a:t>
            </a:fld>
            <a:endParaRPr lang="en-US" dirty="0"/>
          </a:p>
        </p:txBody>
      </p:sp>
    </p:spTree>
    <p:extLst>
      <p:ext uri="{BB962C8B-B14F-4D97-AF65-F5344CB8AC3E}">
        <p14:creationId xmlns:p14="http://schemas.microsoft.com/office/powerpoint/2010/main" val="2649318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23</a:t>
            </a:fld>
            <a:endParaRPr lang="en-US" dirty="0"/>
          </a:p>
        </p:txBody>
      </p:sp>
    </p:spTree>
    <p:extLst>
      <p:ext uri="{BB962C8B-B14F-4D97-AF65-F5344CB8AC3E}">
        <p14:creationId xmlns:p14="http://schemas.microsoft.com/office/powerpoint/2010/main" val="373464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fld id="{49A4A63E-3C16-4DFC-B17D-86A63C7E31CD}" type="slidenum">
              <a:rPr lang="en-US" smtClean="0"/>
              <a:t>24</a:t>
            </a:fld>
            <a:endParaRPr lang="en-US" dirty="0"/>
          </a:p>
        </p:txBody>
      </p:sp>
    </p:spTree>
    <p:extLst>
      <p:ext uri="{BB962C8B-B14F-4D97-AF65-F5344CB8AC3E}">
        <p14:creationId xmlns:p14="http://schemas.microsoft.com/office/powerpoint/2010/main" val="195848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25</a:t>
            </a:fld>
            <a:endParaRPr lang="en-US" dirty="0"/>
          </a:p>
        </p:txBody>
      </p:sp>
    </p:spTree>
    <p:extLst>
      <p:ext uri="{BB962C8B-B14F-4D97-AF65-F5344CB8AC3E}">
        <p14:creationId xmlns:p14="http://schemas.microsoft.com/office/powerpoint/2010/main" val="131611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26</a:t>
            </a:fld>
            <a:endParaRPr lang="en-US" dirty="0"/>
          </a:p>
        </p:txBody>
      </p:sp>
    </p:spTree>
    <p:extLst>
      <p:ext uri="{BB962C8B-B14F-4D97-AF65-F5344CB8AC3E}">
        <p14:creationId xmlns:p14="http://schemas.microsoft.com/office/powerpoint/2010/main" val="275619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27</a:t>
            </a:fld>
            <a:endParaRPr lang="en-US" dirty="0"/>
          </a:p>
        </p:txBody>
      </p:sp>
    </p:spTree>
    <p:extLst>
      <p:ext uri="{BB962C8B-B14F-4D97-AF65-F5344CB8AC3E}">
        <p14:creationId xmlns:p14="http://schemas.microsoft.com/office/powerpoint/2010/main" val="245722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A4A63E-3C16-4DFC-B17D-86A63C7E31CD}" type="slidenum">
              <a:rPr lang="en-US" smtClean="0"/>
              <a:t>28</a:t>
            </a:fld>
            <a:endParaRPr lang="en-US" dirty="0"/>
          </a:p>
        </p:txBody>
      </p:sp>
    </p:spTree>
    <p:extLst>
      <p:ext uri="{BB962C8B-B14F-4D97-AF65-F5344CB8AC3E}">
        <p14:creationId xmlns:p14="http://schemas.microsoft.com/office/powerpoint/2010/main" val="2671010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29</a:t>
            </a:fld>
            <a:endParaRPr lang="en-US" dirty="0"/>
          </a:p>
        </p:txBody>
      </p:sp>
    </p:spTree>
    <p:extLst>
      <p:ext uri="{BB962C8B-B14F-4D97-AF65-F5344CB8AC3E}">
        <p14:creationId xmlns:p14="http://schemas.microsoft.com/office/powerpoint/2010/main" val="2803026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30</a:t>
            </a:fld>
            <a:endParaRPr lang="en-US" dirty="0"/>
          </a:p>
        </p:txBody>
      </p:sp>
    </p:spTree>
    <p:extLst>
      <p:ext uri="{BB962C8B-B14F-4D97-AF65-F5344CB8AC3E}">
        <p14:creationId xmlns:p14="http://schemas.microsoft.com/office/powerpoint/2010/main" val="142097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31</a:t>
            </a:fld>
            <a:endParaRPr lang="en-US" dirty="0"/>
          </a:p>
        </p:txBody>
      </p:sp>
    </p:spTree>
    <p:extLst>
      <p:ext uri="{BB962C8B-B14F-4D97-AF65-F5344CB8AC3E}">
        <p14:creationId xmlns:p14="http://schemas.microsoft.com/office/powerpoint/2010/main" val="2094861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32</a:t>
            </a:fld>
            <a:endParaRPr lang="en-US" dirty="0"/>
          </a:p>
        </p:txBody>
      </p:sp>
    </p:spTree>
    <p:extLst>
      <p:ext uri="{BB962C8B-B14F-4D97-AF65-F5344CB8AC3E}">
        <p14:creationId xmlns:p14="http://schemas.microsoft.com/office/powerpoint/2010/main" val="412342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a:t>
            </a:fld>
            <a:endParaRPr lang="en-US" dirty="0"/>
          </a:p>
        </p:txBody>
      </p:sp>
    </p:spTree>
    <p:extLst>
      <p:ext uri="{BB962C8B-B14F-4D97-AF65-F5344CB8AC3E}">
        <p14:creationId xmlns:p14="http://schemas.microsoft.com/office/powerpoint/2010/main" val="304083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34</a:t>
            </a:fld>
            <a:endParaRPr lang="en-US" dirty="0"/>
          </a:p>
        </p:txBody>
      </p:sp>
    </p:spTree>
    <p:extLst>
      <p:ext uri="{BB962C8B-B14F-4D97-AF65-F5344CB8AC3E}">
        <p14:creationId xmlns:p14="http://schemas.microsoft.com/office/powerpoint/2010/main" val="33277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35</a:t>
            </a:fld>
            <a:endParaRPr lang="en-US" dirty="0"/>
          </a:p>
        </p:txBody>
      </p:sp>
    </p:spTree>
    <p:extLst>
      <p:ext uri="{BB962C8B-B14F-4D97-AF65-F5344CB8AC3E}">
        <p14:creationId xmlns:p14="http://schemas.microsoft.com/office/powerpoint/2010/main" val="98298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36</a:t>
            </a:fld>
            <a:endParaRPr lang="en-US" dirty="0"/>
          </a:p>
        </p:txBody>
      </p:sp>
    </p:spTree>
    <p:extLst>
      <p:ext uri="{BB962C8B-B14F-4D97-AF65-F5344CB8AC3E}">
        <p14:creationId xmlns:p14="http://schemas.microsoft.com/office/powerpoint/2010/main" val="2294719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37</a:t>
            </a:fld>
            <a:endParaRPr lang="en-US" dirty="0"/>
          </a:p>
        </p:txBody>
      </p:sp>
    </p:spTree>
    <p:extLst>
      <p:ext uri="{BB962C8B-B14F-4D97-AF65-F5344CB8AC3E}">
        <p14:creationId xmlns:p14="http://schemas.microsoft.com/office/powerpoint/2010/main" val="165763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39</a:t>
            </a:fld>
            <a:endParaRPr lang="en-US" dirty="0"/>
          </a:p>
        </p:txBody>
      </p:sp>
    </p:spTree>
    <p:extLst>
      <p:ext uri="{BB962C8B-B14F-4D97-AF65-F5344CB8AC3E}">
        <p14:creationId xmlns:p14="http://schemas.microsoft.com/office/powerpoint/2010/main" val="2141369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40</a:t>
            </a:fld>
            <a:endParaRPr lang="en-US" dirty="0"/>
          </a:p>
        </p:txBody>
      </p:sp>
    </p:spTree>
    <p:extLst>
      <p:ext uri="{BB962C8B-B14F-4D97-AF65-F5344CB8AC3E}">
        <p14:creationId xmlns:p14="http://schemas.microsoft.com/office/powerpoint/2010/main" val="3028015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41</a:t>
            </a:fld>
            <a:endParaRPr lang="en-US" dirty="0"/>
          </a:p>
        </p:txBody>
      </p:sp>
    </p:spTree>
    <p:extLst>
      <p:ext uri="{BB962C8B-B14F-4D97-AF65-F5344CB8AC3E}">
        <p14:creationId xmlns:p14="http://schemas.microsoft.com/office/powerpoint/2010/main" val="188438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42</a:t>
            </a:fld>
            <a:endParaRPr lang="en-US" dirty="0"/>
          </a:p>
        </p:txBody>
      </p:sp>
    </p:spTree>
    <p:extLst>
      <p:ext uri="{BB962C8B-B14F-4D97-AF65-F5344CB8AC3E}">
        <p14:creationId xmlns:p14="http://schemas.microsoft.com/office/powerpoint/2010/main" val="259817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03262"/>
            <a:ext cx="5608320" cy="4183063"/>
          </a:xfrm>
        </p:spPr>
        <p:txBody>
          <a:bodyPr/>
          <a:lstStyle/>
          <a:p>
            <a:endParaRPr lang="en-US" sz="1600" dirty="0"/>
          </a:p>
        </p:txBody>
      </p:sp>
      <p:sp>
        <p:nvSpPr>
          <p:cNvPr id="4" name="Slide Number Placeholder 3"/>
          <p:cNvSpPr>
            <a:spLocks noGrp="1"/>
          </p:cNvSpPr>
          <p:nvPr>
            <p:ph type="sldNum" sz="quarter" idx="10"/>
          </p:nvPr>
        </p:nvSpPr>
        <p:spPr/>
        <p:txBody>
          <a:bodyPr/>
          <a:lstStyle/>
          <a:p>
            <a:fld id="{49A4A63E-3C16-4DFC-B17D-86A63C7E31CD}" type="slidenum">
              <a:rPr lang="en-US" smtClean="0"/>
              <a:t>4</a:t>
            </a:fld>
            <a:endParaRPr lang="en-US" dirty="0"/>
          </a:p>
        </p:txBody>
      </p:sp>
    </p:spTree>
    <p:extLst>
      <p:ext uri="{BB962C8B-B14F-4D97-AF65-F5344CB8AC3E}">
        <p14:creationId xmlns:p14="http://schemas.microsoft.com/office/powerpoint/2010/main" val="380811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9A4A63E-3C16-4DFC-B17D-86A63C7E31CD}" type="slidenum">
              <a:rPr lang="en-US" smtClean="0"/>
              <a:t>5</a:t>
            </a:fld>
            <a:endParaRPr lang="en-US" dirty="0"/>
          </a:p>
        </p:txBody>
      </p:sp>
    </p:spTree>
    <p:extLst>
      <p:ext uri="{BB962C8B-B14F-4D97-AF65-F5344CB8AC3E}">
        <p14:creationId xmlns:p14="http://schemas.microsoft.com/office/powerpoint/2010/main" val="366973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9A4A63E-3C16-4DFC-B17D-86A63C7E31CD}" type="slidenum">
              <a:rPr lang="en-US" smtClean="0"/>
              <a:t>6</a:t>
            </a:fld>
            <a:endParaRPr lang="en-US" dirty="0"/>
          </a:p>
        </p:txBody>
      </p:sp>
    </p:spTree>
    <p:extLst>
      <p:ext uri="{BB962C8B-B14F-4D97-AF65-F5344CB8AC3E}">
        <p14:creationId xmlns:p14="http://schemas.microsoft.com/office/powerpoint/2010/main" val="268494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49A4A63E-3C16-4DFC-B17D-86A63C7E31CD}" type="slidenum">
              <a:rPr lang="en-US" smtClean="0"/>
              <a:t>7</a:t>
            </a:fld>
            <a:endParaRPr lang="en-US" dirty="0"/>
          </a:p>
        </p:txBody>
      </p:sp>
    </p:spTree>
    <p:extLst>
      <p:ext uri="{BB962C8B-B14F-4D97-AF65-F5344CB8AC3E}">
        <p14:creationId xmlns:p14="http://schemas.microsoft.com/office/powerpoint/2010/main" val="176961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49A4A63E-3C16-4DFC-B17D-86A63C7E31CD}" type="slidenum">
              <a:rPr lang="en-US" smtClean="0"/>
              <a:t>9</a:t>
            </a:fld>
            <a:endParaRPr lang="en-US" dirty="0"/>
          </a:p>
        </p:txBody>
      </p:sp>
    </p:spTree>
    <p:extLst>
      <p:ext uri="{BB962C8B-B14F-4D97-AF65-F5344CB8AC3E}">
        <p14:creationId xmlns:p14="http://schemas.microsoft.com/office/powerpoint/2010/main" val="147907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9A4A63E-3C16-4DFC-B17D-86A63C7E31CD}" type="slidenum">
              <a:rPr lang="en-US" smtClean="0"/>
              <a:t>10</a:t>
            </a:fld>
            <a:endParaRPr lang="en-US" dirty="0"/>
          </a:p>
        </p:txBody>
      </p:sp>
    </p:spTree>
    <p:extLst>
      <p:ext uri="{BB962C8B-B14F-4D97-AF65-F5344CB8AC3E}">
        <p14:creationId xmlns:p14="http://schemas.microsoft.com/office/powerpoint/2010/main" val="404552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1D79A2-C02E-493D-8C4E-22780E44185F}"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7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D664D-B94F-44D6-B74E-F81E05A2C3D7}"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906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EAD87-20C7-44FA-AC07-998C0E42CA31}"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99433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50455-0D36-4333-88A6-5386572A8A03}"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54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C0438-CA2F-4B10-AD35-BE1BC41B9DCF}"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04878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99C8E-254E-484E-AAC3-52A6CF3553BB}"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05304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F7DF3E-D4FC-4E47-B0CB-46468BC0000A}" type="datetime1">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7881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24B94-8B07-4AD4-8E70-AC7E19E0A5F0}" type="datetime1">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2978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50FF2-CA1A-457E-B564-C757C458D539}" type="datetime1">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98521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F01960-4E7C-4A31-B4D8-3CD9B690C959}"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6099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8B718F-8668-4D93-8CFB-E871F6E1B2EA}"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410057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6C3A9-8EF0-4677-A51C-702DC0BF1960}" type="datetime1">
              <a:rPr lang="en-US" smtClean="0"/>
              <a:t>9/17/2025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1D241-89EF-44EB-AD2F-EB49C8D46E0C}" type="slidenum">
              <a:rPr lang="en-US" smtClean="0"/>
              <a:t>‹#›</a:t>
            </a:fld>
            <a:endParaRPr lang="en-US" dirty="0"/>
          </a:p>
        </p:txBody>
      </p:sp>
    </p:spTree>
    <p:extLst>
      <p:ext uri="{BB962C8B-B14F-4D97-AF65-F5344CB8AC3E}">
        <p14:creationId xmlns:p14="http://schemas.microsoft.com/office/powerpoint/2010/main" val="395187616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uny.edu/wp-content/uploads/sites/4/page-assets/about/administration/offices/legal-affairs/policies-resources/Sex-Based-Misconduct-Policy.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uny.edu/wp-content/uploads/sites/4/page-assets/about/administration/offices/legal-affairs/policies-resources/Sex-Based-Misconduct-Policy.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ApeLDuILf9w?feature=oembed"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kXmk1SIsdHE?feature=oembed"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oonlight.com/noonlight-ap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ideo" Target="https://www.youtube.com/embed/qVU1BDHp4AE?feature=oembed" TargetMode="Externa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hyperlink" Target="http://www.cuny.edu/wp-content/uploads/sites/4/page-assets/about/administration/offices/legal-affairs/policies-procedures/Policy-Against-Drugs-and-Alcohol.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cody@citytech.cuny.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20Ashari.Edwards60@citytech.cuny.edu" TargetMode="External"/><Relationship Id="rId5" Type="http://schemas.openxmlformats.org/officeDocument/2006/relationships/hyperlink" Target="mailto:msone@citytech.cuny.edu" TargetMode="External"/><Relationship Id="rId4" Type="http://schemas.openxmlformats.org/officeDocument/2006/relationships/hyperlink" Target="mailto:JMarrero@citytech.cuny.ed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662" y="135959"/>
            <a:ext cx="7772400" cy="1470025"/>
          </a:xfrm>
        </p:spPr>
        <p:txBody>
          <a:bodyPr>
            <a:normAutofit fontScale="90000"/>
          </a:bodyPr>
          <a:lstStyle/>
          <a:p>
            <a:br>
              <a:rPr lang="en-US" dirty="0"/>
            </a:br>
            <a:br>
              <a:rPr lang="en-US" dirty="0"/>
            </a:br>
            <a:r>
              <a:rPr lang="en-US" sz="4000" b="1" dirty="0"/>
              <a:t>New York City College of Technology </a:t>
            </a:r>
            <a:r>
              <a:rPr lang="en-US" sz="3600" dirty="0"/>
              <a:t>THE CITY UNIVERSITY OF NEW YORK </a:t>
            </a:r>
            <a:br>
              <a:rPr lang="en-US" b="1" dirty="0"/>
            </a:br>
            <a:br>
              <a:rPr lang="en-US" dirty="0"/>
            </a:br>
            <a:endParaRPr lang="en-US" dirty="0"/>
          </a:p>
        </p:txBody>
      </p:sp>
      <p:sp>
        <p:nvSpPr>
          <p:cNvPr id="3" name="Content Placeholder 2"/>
          <p:cNvSpPr>
            <a:spLocks noGrp="1"/>
          </p:cNvSpPr>
          <p:nvPr>
            <p:ph type="subTitle" idx="1"/>
          </p:nvPr>
        </p:nvSpPr>
        <p:spPr>
          <a:xfrm>
            <a:off x="1371599" y="3762375"/>
            <a:ext cx="6400800" cy="2438400"/>
          </a:xfrm>
        </p:spPr>
        <p:txBody>
          <a:bodyPr>
            <a:normAutofit/>
          </a:bodyPr>
          <a:lstStyle/>
          <a:p>
            <a:r>
              <a:rPr lang="en-US" b="1" spc="-150" dirty="0">
                <a:solidFill>
                  <a:schemeClr val="tx1"/>
                </a:solidFill>
                <a:latin typeface="+mj-lt"/>
                <a:ea typeface="+mj-ea"/>
                <a:cs typeface="+mj-cs"/>
              </a:rPr>
              <a:t>Sexual Harassment, Gender-Based Harassment and Sexual Violence</a:t>
            </a:r>
          </a:p>
          <a:p>
            <a:r>
              <a:rPr lang="en-US" b="1" spc="-150" dirty="0">
                <a:solidFill>
                  <a:schemeClr val="tx1"/>
                </a:solidFill>
                <a:latin typeface="+mj-lt"/>
                <a:ea typeface="+mj-ea"/>
                <a:cs typeface="+mj-cs"/>
              </a:rPr>
              <a:t>Student Curriculum</a:t>
            </a:r>
          </a:p>
          <a:p>
            <a:pPr algn="l"/>
            <a:endParaRPr lang="en-US" sz="1400" b="1" dirty="0"/>
          </a:p>
          <a:p>
            <a:pPr algn="l"/>
            <a:r>
              <a:rPr lang="en-US" sz="1800" i="1" spc="-150" dirty="0">
                <a:solidFill>
                  <a:schemeClr val="tx1"/>
                </a:solidFill>
                <a:ea typeface="+mj-ea"/>
                <a:cs typeface="+mj-cs"/>
              </a:rPr>
              <a:t>Revised September 2025</a:t>
            </a:r>
          </a:p>
        </p:txBody>
      </p:sp>
      <p:sp>
        <p:nvSpPr>
          <p:cNvPr id="5" name="Slide Number Placeholder 4"/>
          <p:cNvSpPr>
            <a:spLocks noGrp="1"/>
          </p:cNvSpPr>
          <p:nvPr>
            <p:ph type="sldNum" sz="quarter" idx="12"/>
          </p:nvPr>
        </p:nvSpPr>
        <p:spPr/>
        <p:txBody>
          <a:bodyPr/>
          <a:lstStyle/>
          <a:p>
            <a:fld id="{87964F89-8A5B-4103-B64F-E6A1BAC0591A}" type="slidenum">
              <a:rPr lang="en-US" smtClean="0"/>
              <a:pPr/>
              <a:t>1</a:t>
            </a:fld>
            <a:endParaRPr lang="en-US" dirty="0"/>
          </a:p>
        </p:txBody>
      </p:sp>
      <p:pic>
        <p:nvPicPr>
          <p:cNvPr id="4" name="Picture 3" descr="The CUN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200775"/>
            <a:ext cx="1009650" cy="485775"/>
          </a:xfrm>
          <a:prstGeom prst="rect">
            <a:avLst/>
          </a:prstGeom>
        </p:spPr>
      </p:pic>
      <p:pic>
        <p:nvPicPr>
          <p:cNvPr id="7171" name="Picture 3" descr="New York City College of Technology'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00329"/>
            <a:ext cx="17621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74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Gender-Based Harassment?</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solidFill>
                  <a:srgbClr val="FF0000"/>
                </a:solidFill>
              </a:rPr>
              <a:t>Unwelcome</a:t>
            </a:r>
            <a:r>
              <a:rPr lang="en-US" dirty="0"/>
              <a:t> conduct of a nonsexual nature based on an individual’s actual or perceived sex, or sexual orientation, including conduct based on:</a:t>
            </a:r>
          </a:p>
          <a:p>
            <a:pPr lvl="1"/>
            <a:r>
              <a:rPr lang="en-US" dirty="0"/>
              <a:t>Gender identity</a:t>
            </a:r>
          </a:p>
          <a:p>
            <a:pPr lvl="1"/>
            <a:r>
              <a:rPr lang="en-US" dirty="0"/>
              <a:t>Gender expression</a:t>
            </a:r>
          </a:p>
          <a:p>
            <a:pPr lvl="1"/>
            <a:r>
              <a:rPr lang="en-US" dirty="0"/>
              <a:t>Non-conformity with gender stereotypes, including transgender status</a:t>
            </a:r>
          </a:p>
          <a:p>
            <a:pPr lvl="2"/>
            <a:r>
              <a:rPr lang="en-US" dirty="0"/>
              <a:t>Sufficiently serious to limit your ability to participate in or benefit from an education program or activity </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10</a:t>
            </a:fld>
            <a:endParaRPr lang="en-US" dirty="0"/>
          </a:p>
        </p:txBody>
      </p:sp>
    </p:spTree>
    <p:extLst>
      <p:ext uri="{BB962C8B-B14F-4D97-AF65-F5344CB8AC3E}">
        <p14:creationId xmlns:p14="http://schemas.microsoft.com/office/powerpoint/2010/main" val="276298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150" dirty="0"/>
              <a:t>What Is Sexual Violence?</a:t>
            </a:r>
          </a:p>
        </p:txBody>
      </p:sp>
      <p:sp>
        <p:nvSpPr>
          <p:cNvPr id="3" name="Content Placeholder 2"/>
          <p:cNvSpPr>
            <a:spLocks noGrp="1"/>
          </p:cNvSpPr>
          <p:nvPr>
            <p:ph idx="1"/>
          </p:nvPr>
        </p:nvSpPr>
        <p:spPr>
          <a:xfrm>
            <a:off x="457200" y="1600201"/>
            <a:ext cx="8382000" cy="4191000"/>
          </a:xfrm>
        </p:spPr>
        <p:txBody>
          <a:bodyPr>
            <a:normAutofit fontScale="70000" lnSpcReduction="20000"/>
          </a:bodyPr>
          <a:lstStyle/>
          <a:p>
            <a:pPr marL="0" indent="0">
              <a:buNone/>
            </a:pPr>
            <a:r>
              <a:rPr lang="en-US" dirty="0"/>
              <a:t>An Umbrella Term, including:</a:t>
            </a:r>
          </a:p>
          <a:p>
            <a:r>
              <a:rPr lang="en-US" dirty="0"/>
              <a:t>A sexual act/sexual activity, without affirmative consent, such as</a:t>
            </a:r>
          </a:p>
          <a:p>
            <a:pPr lvl="1"/>
            <a:r>
              <a:rPr lang="en-US" dirty="0"/>
              <a:t>Sexual assault/rape/attempted rape/forcible touching/fondling</a:t>
            </a:r>
          </a:p>
          <a:p>
            <a:pPr lvl="1"/>
            <a:r>
              <a:rPr lang="en-US" dirty="0"/>
              <a:t>Domestic and dating violence</a:t>
            </a:r>
          </a:p>
          <a:p>
            <a:pPr lvl="1"/>
            <a:r>
              <a:rPr lang="en-US" dirty="0"/>
              <a:t>Stalking, when directed at someone with whom the perpetrator has, had, or sought some form of sexual or romantic relationship</a:t>
            </a:r>
          </a:p>
          <a:p>
            <a:pPr lvl="1"/>
            <a:r>
              <a:rPr lang="en-US" dirty="0"/>
              <a:t>Voyeurism</a:t>
            </a:r>
          </a:p>
          <a:p>
            <a:pPr marL="0" lvl="0" indent="0">
              <a:buNone/>
            </a:pPr>
            <a:endParaRPr lang="en-US" dirty="0"/>
          </a:p>
          <a:p>
            <a:pPr marL="0" lvl="0" indent="0">
              <a:buNone/>
            </a:pPr>
            <a:r>
              <a:rPr lang="en-US" dirty="0"/>
              <a:t>A Sexual Act/Sexual Activity, Domestic and Dating Violence, Stalking and Voyeurism are defined in City Tech’s Policy on Sexual Misconduct at</a:t>
            </a:r>
          </a:p>
          <a:p>
            <a:pPr marL="0" lvl="0" indent="0">
              <a:buNone/>
            </a:pPr>
            <a:r>
              <a:rPr lang="en-US" dirty="0">
                <a:hlinkClick r:id="rId3" tooltip="The City University Of New York Policy On Sexual Misconduct PDF"/>
              </a:rPr>
              <a:t>The City University Of New York Policy On Sexual Misconduct</a:t>
            </a:r>
            <a:r>
              <a:rPr lang="en-US" dirty="0"/>
              <a:t> see pages 5-8.</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11</a:t>
            </a:fld>
            <a:endParaRPr lang="en-US" dirty="0"/>
          </a:p>
        </p:txBody>
      </p:sp>
    </p:spTree>
    <p:extLst>
      <p:ext uri="{BB962C8B-B14F-4D97-AF65-F5344CB8AC3E}">
        <p14:creationId xmlns:p14="http://schemas.microsoft.com/office/powerpoint/2010/main" val="913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0" dirty="0"/>
              <a:t>What Is Sexual Assault?</a:t>
            </a:r>
          </a:p>
        </p:txBody>
      </p:sp>
      <p:sp>
        <p:nvSpPr>
          <p:cNvPr id="3" name="Content Placeholder 2"/>
          <p:cNvSpPr>
            <a:spLocks noGrp="1"/>
          </p:cNvSpPr>
          <p:nvPr>
            <p:ph idx="1"/>
          </p:nvPr>
        </p:nvSpPr>
        <p:spPr/>
        <p:txBody>
          <a:bodyPr>
            <a:normAutofit fontScale="85000" lnSpcReduction="20000"/>
          </a:bodyPr>
          <a:lstStyle/>
          <a:p>
            <a:r>
              <a:rPr lang="en-US" sz="3100" dirty="0"/>
              <a:t>Sexual Assault: Contact is any sexual contact, including sexual touching for the purpose of sexual gratification of either party or degrading or abusing such person, without a person’s consent. Examples are provided in City Tech’s Policy on Sexual Misconduct at: </a:t>
            </a:r>
            <a:r>
              <a:rPr lang="en-US" sz="3100" dirty="0">
                <a:hlinkClick r:id="rId3" tooltip="The City University of New York Policy on Sexual Misconduct"/>
              </a:rPr>
              <a:t>The City University of New York Policy on Sexual Misconduct</a:t>
            </a:r>
            <a:r>
              <a:rPr lang="en-US" sz="3100" dirty="0"/>
              <a:t> see page 6.</a:t>
            </a:r>
          </a:p>
          <a:p>
            <a:r>
              <a:rPr lang="en-US" sz="3100" dirty="0"/>
              <a:t>Sexual Assault: Penetration is any form of vaginal, anal, or oral penetration or attempted penetration, however slight, by a penis, object, tongue, or finger without a person’s consent.</a:t>
            </a:r>
          </a:p>
          <a:p>
            <a:pPr marL="0" lvl="0" indent="0">
              <a:buNone/>
            </a:pPr>
            <a:endParaRPr lang="en-US" dirty="0"/>
          </a:p>
          <a:p>
            <a:pPr marL="0" lv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12</a:t>
            </a:fld>
            <a:endParaRPr lang="en-US" dirty="0"/>
          </a:p>
        </p:txBody>
      </p:sp>
    </p:spTree>
    <p:extLst>
      <p:ext uri="{BB962C8B-B14F-4D97-AF65-F5344CB8AC3E}">
        <p14:creationId xmlns:p14="http://schemas.microsoft.com/office/powerpoint/2010/main" val="21787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0" dirty="0"/>
              <a:t>WHAT IS VOYEURISM?</a:t>
            </a:r>
          </a:p>
        </p:txBody>
      </p:sp>
      <p:sp>
        <p:nvSpPr>
          <p:cNvPr id="3" name="Content Placeholder 2"/>
          <p:cNvSpPr>
            <a:spLocks noGrp="1"/>
          </p:cNvSpPr>
          <p:nvPr>
            <p:ph idx="1"/>
          </p:nvPr>
        </p:nvSpPr>
        <p:spPr>
          <a:xfrm>
            <a:off x="457200" y="1417638"/>
            <a:ext cx="8229600" cy="4938712"/>
          </a:xfrm>
        </p:spPr>
        <p:txBody>
          <a:bodyPr>
            <a:normAutofit fontScale="62500" lnSpcReduction="20000"/>
          </a:bodyPr>
          <a:lstStyle/>
          <a:p>
            <a:pPr marL="0" indent="0">
              <a:buNone/>
            </a:pPr>
            <a:r>
              <a:rPr lang="en-US" dirty="0"/>
              <a:t>Unlawful surveillance and includes acts that violate an individual’s right to privacy in connection their body and/or sexual activity, such as:</a:t>
            </a:r>
          </a:p>
          <a:p>
            <a:pPr marL="0" indent="0">
              <a:buNone/>
            </a:pPr>
            <a:endParaRPr lang="en-US" dirty="0"/>
          </a:p>
          <a:p>
            <a:r>
              <a:rPr lang="en-US" b="1" dirty="0"/>
              <a:t>Recording images (e.g. video, photograph) or audio </a:t>
            </a:r>
            <a:r>
              <a:rPr lang="en-US" dirty="0"/>
              <a:t>of another person’s sexual activity, intimate body parts, or nakedness where that person would have a reasonable expectation of privacy, without that person’s consent;</a:t>
            </a:r>
          </a:p>
          <a:p>
            <a:r>
              <a:rPr lang="en-US" b="1" dirty="0"/>
              <a:t>Disseminating images (e.g. video, photograph) or audio </a:t>
            </a:r>
            <a:r>
              <a:rPr lang="en-US" dirty="0"/>
              <a:t>of another person’s sexual activity, intimate body parts, or nakedness, if the individual distributing the images or audio knows or should have known that the person depicted in the images or audio did not consent to such disclosure;</a:t>
            </a:r>
          </a:p>
          <a:p>
            <a:r>
              <a:rPr lang="en-US" b="1" dirty="0"/>
              <a:t>Viewing another person's sexual activity, intimate body parts, or nakedness</a:t>
            </a:r>
            <a:r>
              <a:rPr lang="en-US" dirty="0"/>
              <a:t> in a place where that person would have a reasonable expectation of privacy, without that person’s consent.</a:t>
            </a:r>
          </a:p>
          <a:p>
            <a:r>
              <a:rPr lang="en-US" b="1" dirty="0"/>
              <a:t>Using, installing, or permitting the use or installation of a device</a:t>
            </a:r>
            <a:r>
              <a:rPr lang="en-US" dirty="0"/>
              <a:t>, without a person’s consent, for the purpose of recording another person’s sexual activity, intimate body parts or nakedness in a place where the person would have a reasonable expectation of privacy.</a:t>
            </a:r>
          </a:p>
        </p:txBody>
      </p:sp>
      <p:sp>
        <p:nvSpPr>
          <p:cNvPr id="4" name="Slide Number Placeholder 3"/>
          <p:cNvSpPr>
            <a:spLocks noGrp="1"/>
          </p:cNvSpPr>
          <p:nvPr>
            <p:ph type="sldNum" sz="quarter" idx="12"/>
          </p:nvPr>
        </p:nvSpPr>
        <p:spPr/>
        <p:txBody>
          <a:bodyPr/>
          <a:lstStyle/>
          <a:p>
            <a:fld id="{A0B1D241-89EF-44EB-AD2F-EB49C8D46E0C}" type="slidenum">
              <a:rPr lang="en-US" smtClean="0"/>
              <a:t>13</a:t>
            </a:fld>
            <a:endParaRPr lang="en-US" dirty="0"/>
          </a:p>
        </p:txBody>
      </p:sp>
    </p:spTree>
    <p:extLst>
      <p:ext uri="{BB962C8B-B14F-4D97-AF65-F5344CB8AC3E}">
        <p14:creationId xmlns:p14="http://schemas.microsoft.com/office/powerpoint/2010/main" val="309209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Autofit/>
          </a:bodyPr>
          <a:lstStyle/>
          <a:p>
            <a:r>
              <a:rPr lang="en-US" sz="3200" b="1" spc="-150" dirty="0"/>
              <a:t>Who Are The Victims Of </a:t>
            </a:r>
            <a:br>
              <a:rPr lang="en-US" sz="3200" b="1" spc="-150" dirty="0"/>
            </a:br>
            <a:r>
              <a:rPr lang="en-US" sz="3200" b="1" spc="-150" dirty="0"/>
              <a:t>Sexual Harassment, Gender-Based Harassment And/Or Sexual Violence?</a:t>
            </a:r>
          </a:p>
        </p:txBody>
      </p:sp>
      <p:sp>
        <p:nvSpPr>
          <p:cNvPr id="5" name="Content Placeholder 4"/>
          <p:cNvSpPr>
            <a:spLocks noGrp="1"/>
          </p:cNvSpPr>
          <p:nvPr>
            <p:ph idx="1"/>
          </p:nvPr>
        </p:nvSpPr>
        <p:spPr>
          <a:xfrm>
            <a:off x="381000" y="1828800"/>
            <a:ext cx="8229600" cy="4525963"/>
          </a:xfrm>
        </p:spPr>
        <p:txBody>
          <a:bodyPr>
            <a:normAutofit fontScale="92500" lnSpcReduction="20000"/>
          </a:bodyPr>
          <a:lstStyle/>
          <a:p>
            <a:r>
              <a:rPr lang="en-US" b="1" dirty="0"/>
              <a:t>Anyone </a:t>
            </a:r>
            <a:r>
              <a:rPr lang="en-US" dirty="0"/>
              <a:t>–  of any gender, gender identity, gender expression, including transgender status, sexual orientation, physical or mental ability, religious affiliation, citizenship status, race, class or educational level – can be a victim of sexual harassment and/or sexual violence.</a:t>
            </a:r>
          </a:p>
          <a:p>
            <a:r>
              <a:rPr lang="en-US" dirty="0"/>
              <a:t>For example, the scenarios depicted in the video clips included in this presentation could occur between individuals of any gender, gender identity or sexual orientation, including individuals of the same sex and gender.</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14</a:t>
            </a:fld>
            <a:endParaRPr lang="en-US" dirty="0"/>
          </a:p>
        </p:txBody>
      </p:sp>
    </p:spTree>
    <p:extLst>
      <p:ext uri="{BB962C8B-B14F-4D97-AF65-F5344CB8AC3E}">
        <p14:creationId xmlns:p14="http://schemas.microsoft.com/office/powerpoint/2010/main" val="394054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Forms Of Sexual Harassment</a:t>
            </a:r>
          </a:p>
        </p:txBody>
      </p:sp>
      <p:sp>
        <p:nvSpPr>
          <p:cNvPr id="3" name="Content Placeholder 2"/>
          <p:cNvSpPr>
            <a:spLocks noGrp="1"/>
          </p:cNvSpPr>
          <p:nvPr>
            <p:ph idx="1"/>
          </p:nvPr>
        </p:nvSpPr>
        <p:spPr/>
        <p:txBody>
          <a:bodyPr>
            <a:normAutofit fontScale="55000" lnSpcReduction="20000"/>
          </a:bodyPr>
          <a:lstStyle/>
          <a:p>
            <a:pPr marL="0" indent="0">
              <a:buNone/>
            </a:pPr>
            <a:r>
              <a:rPr lang="en-US" b="1" i="0" dirty="0">
                <a:solidFill>
                  <a:srgbClr val="000000"/>
                </a:solidFill>
                <a:effectLst/>
                <a:latin typeface="Lato" panose="020F0502020204030203" pitchFamily="34" charset="0"/>
              </a:rPr>
              <a:t>Some examples of conduct that might constitute sexual harassment are:</a:t>
            </a:r>
          </a:p>
          <a:p>
            <a:pPr algn="l" fontAlgn="base">
              <a:spcAft>
                <a:spcPts val="1050"/>
              </a:spcAft>
              <a:buFont typeface="Arial" panose="020B0604020202020204" pitchFamily="34" charset="0"/>
              <a:buChar char="•"/>
            </a:pPr>
            <a:r>
              <a:rPr lang="en-US" b="0" i="0" dirty="0">
                <a:solidFill>
                  <a:srgbClr val="000000"/>
                </a:solidFill>
                <a:effectLst/>
                <a:latin typeface="inherit"/>
              </a:rPr>
              <a:t>Suggestive body language or inappropriate or unwelcome physical contact;</a:t>
            </a:r>
          </a:p>
          <a:p>
            <a:pPr algn="l" fontAlgn="base">
              <a:spcAft>
                <a:spcPts val="1050"/>
              </a:spcAft>
              <a:buFont typeface="Arial" panose="020B0604020202020204" pitchFamily="34" charset="0"/>
              <a:buChar char="•"/>
            </a:pPr>
            <a:r>
              <a:rPr lang="en-US" b="0" i="0" dirty="0">
                <a:solidFill>
                  <a:srgbClr val="000000"/>
                </a:solidFill>
                <a:effectLst/>
                <a:latin typeface="inherit"/>
              </a:rPr>
              <a:t>Verbal abuse or offensive comments of a sexual nature, including sexual slurs, persistent or pervasive sexually explicit statements, questions, jokes or anecdotes, degrading words regarding sexuality or gender, suggestive or obscene letters, notes, or invitations;</a:t>
            </a:r>
          </a:p>
          <a:p>
            <a:pPr algn="l" fontAlgn="base">
              <a:spcAft>
                <a:spcPts val="1050"/>
              </a:spcAft>
              <a:buFont typeface="Arial" panose="020B0604020202020204" pitchFamily="34" charset="0"/>
              <a:buChar char="•"/>
            </a:pPr>
            <a:r>
              <a:rPr lang="en-US" b="0" i="0" dirty="0">
                <a:solidFill>
                  <a:srgbClr val="000000"/>
                </a:solidFill>
                <a:effectLst/>
                <a:latin typeface="inherit"/>
              </a:rPr>
              <a:t>Making lewd or sexual comments about an individual’s appearance, body, or clothing;</a:t>
            </a:r>
          </a:p>
          <a:p>
            <a:pPr algn="l" fontAlgn="base">
              <a:spcAft>
                <a:spcPts val="1050"/>
              </a:spcAft>
              <a:buFont typeface="Arial" panose="020B0604020202020204" pitchFamily="34" charset="0"/>
              <a:buChar char="•"/>
            </a:pPr>
            <a:r>
              <a:rPr lang="en-US" b="0" i="0" dirty="0">
                <a:solidFill>
                  <a:srgbClr val="000000"/>
                </a:solidFill>
                <a:effectLst/>
                <a:latin typeface="inherit"/>
              </a:rPr>
              <a:t>Visual displays or distribution of sexually explicit drawings, pictures, or written materials;</a:t>
            </a:r>
          </a:p>
          <a:p>
            <a:pPr algn="l" fontAlgn="base">
              <a:spcAft>
                <a:spcPts val="1050"/>
              </a:spcAft>
              <a:buFont typeface="Arial" panose="020B0604020202020204" pitchFamily="34" charset="0"/>
              <a:buChar char="•"/>
            </a:pPr>
            <a:r>
              <a:rPr lang="en-US" b="0" i="0" dirty="0">
                <a:solidFill>
                  <a:srgbClr val="000000"/>
                </a:solidFill>
                <a:effectLst/>
                <a:latin typeface="inherit"/>
              </a:rPr>
              <a:t>Undue and unwanted attention, such as repeated inappropriate flirting, staring or making sexually suggestive gestures, or</a:t>
            </a:r>
          </a:p>
          <a:p>
            <a:pPr algn="l" fontAlgn="base">
              <a:spcAft>
                <a:spcPts val="1050"/>
              </a:spcAft>
              <a:buFont typeface="Arial" panose="020B0604020202020204" pitchFamily="34" charset="0"/>
              <a:buChar char="•"/>
            </a:pPr>
            <a:r>
              <a:rPr lang="en-US" b="0" i="0" dirty="0">
                <a:solidFill>
                  <a:srgbClr val="000000"/>
                </a:solidFill>
                <a:effectLst/>
                <a:latin typeface="inherit"/>
              </a:rPr>
              <a:t>Offensive comments regarding a person’s sexual orientation, gender identity or gender expression, such as persistent mocking or disparagement of a person based on a perceived lack of stereotypical masculinity or femininity</a:t>
            </a:r>
          </a:p>
        </p:txBody>
      </p:sp>
      <p:sp>
        <p:nvSpPr>
          <p:cNvPr id="4" name="Slide Number Placeholder 3"/>
          <p:cNvSpPr>
            <a:spLocks noGrp="1"/>
          </p:cNvSpPr>
          <p:nvPr>
            <p:ph type="sldNum" sz="quarter" idx="12"/>
          </p:nvPr>
        </p:nvSpPr>
        <p:spPr/>
        <p:txBody>
          <a:bodyPr/>
          <a:lstStyle/>
          <a:p>
            <a:fld id="{A0B1D241-89EF-44EB-AD2F-EB49C8D46E0C}" type="slidenum">
              <a:rPr lang="en-US" smtClean="0"/>
              <a:t>15</a:t>
            </a:fld>
            <a:endParaRPr lang="en-US" dirty="0"/>
          </a:p>
        </p:txBody>
      </p:sp>
    </p:spTree>
    <p:extLst>
      <p:ext uri="{BB962C8B-B14F-4D97-AF65-F5344CB8AC3E}">
        <p14:creationId xmlns:p14="http://schemas.microsoft.com/office/powerpoint/2010/main" val="7215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Video: Forms of Sexual Harassment</a:t>
            </a:r>
            <a:br>
              <a:rPr lang="en-US" dirty="0"/>
            </a:br>
            <a:endParaRPr lang="en-US" dirty="0"/>
          </a:p>
        </p:txBody>
      </p:sp>
      <p:pic>
        <p:nvPicPr>
          <p:cNvPr id="4" name="Online Media 3" title="End Sexual Assault on Campuses -- Guy Talk">
            <a:hlinkClick r:id="" action="ppaction://media"/>
            <a:extLst>
              <a:ext uri="{FF2B5EF4-FFF2-40B4-BE49-F238E27FC236}">
                <a16:creationId xmlns:a16="http://schemas.microsoft.com/office/drawing/2014/main" id="{5A3A0A39-116E-3828-44B3-242F4ED06993}"/>
              </a:ext>
            </a:extLst>
          </p:cNvPr>
          <p:cNvPicPr>
            <a:picLocks noRot="1" noChangeAspect="1"/>
          </p:cNvPicPr>
          <p:nvPr>
            <a:videoFile r:link="rId1"/>
          </p:nvPr>
        </p:nvPicPr>
        <p:blipFill>
          <a:blip r:embed="rId4"/>
          <a:stretch>
            <a:fillRect/>
          </a:stretch>
        </p:blipFill>
        <p:spPr>
          <a:xfrm>
            <a:off x="0" y="1219200"/>
            <a:ext cx="9144000" cy="5165725"/>
          </a:xfrm>
          <a:prstGeom prst="rect">
            <a:avLst/>
          </a:prstGeom>
        </p:spPr>
      </p:pic>
    </p:spTree>
    <p:extLst>
      <p:ext uri="{BB962C8B-B14F-4D97-AF65-F5344CB8AC3E}">
        <p14:creationId xmlns:p14="http://schemas.microsoft.com/office/powerpoint/2010/main" val="35267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Forms of Gender-Based Harassment</a:t>
            </a:r>
          </a:p>
        </p:txBody>
      </p:sp>
      <p:sp>
        <p:nvSpPr>
          <p:cNvPr id="3" name="Content Placeholder 2"/>
          <p:cNvSpPr>
            <a:spLocks noGrp="1"/>
          </p:cNvSpPr>
          <p:nvPr>
            <p:ph idx="1"/>
          </p:nvPr>
        </p:nvSpPr>
        <p:spPr/>
        <p:txBody>
          <a:bodyPr/>
          <a:lstStyle/>
          <a:p>
            <a:r>
              <a:rPr lang="en-US" b="1" dirty="0"/>
              <a:t>Gender-Based Harassment includes:</a:t>
            </a:r>
          </a:p>
          <a:p>
            <a:pPr marL="0" indent="0">
              <a:buNone/>
            </a:pPr>
            <a:endParaRPr lang="en-US" b="1" dirty="0"/>
          </a:p>
          <a:p>
            <a:pPr lvl="1"/>
            <a:r>
              <a:rPr lang="en-US" dirty="0"/>
              <a:t>Intentionally using the wrong pronoun to identify a transgender individual can be a form of harassment.</a:t>
            </a:r>
          </a:p>
          <a:p>
            <a:pPr marL="457200" lvl="1" indent="0">
              <a:buNone/>
            </a:pPr>
            <a:endParaRPr lang="en-US" dirty="0"/>
          </a:p>
          <a:p>
            <a:pPr lvl="1"/>
            <a:r>
              <a:rPr lang="en-US" b="0" i="0" dirty="0">
                <a:solidFill>
                  <a:srgbClr val="000000"/>
                </a:solidFill>
                <a:effectLst/>
                <a:latin typeface="Lato" panose="020F0502020204030203" pitchFamily="34" charset="0"/>
              </a:rPr>
              <a:t>Mocking an individual’s appearance or clothing as more suited to an individual of the opposite sex can be a form of harassment</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17</a:t>
            </a:fld>
            <a:endParaRPr lang="en-US" dirty="0"/>
          </a:p>
        </p:txBody>
      </p:sp>
    </p:spTree>
    <p:extLst>
      <p:ext uri="{BB962C8B-B14F-4D97-AF65-F5344CB8AC3E}">
        <p14:creationId xmlns:p14="http://schemas.microsoft.com/office/powerpoint/2010/main" val="3742776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Forms Of Sexual Violence</a:t>
            </a:r>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a:t>Any </a:t>
            </a:r>
            <a:r>
              <a:rPr lang="en-US" u="sng" dirty="0">
                <a:solidFill>
                  <a:srgbClr val="FF0000"/>
                </a:solidFill>
              </a:rPr>
              <a:t>unconsented or unwanted </a:t>
            </a:r>
            <a:r>
              <a:rPr lang="en-US" dirty="0"/>
              <a:t>form of sexual activity, which can include intentional</a:t>
            </a:r>
          </a:p>
          <a:p>
            <a:pPr lvl="1"/>
            <a:r>
              <a:rPr lang="en-US" dirty="0"/>
              <a:t>Touching</a:t>
            </a:r>
          </a:p>
          <a:p>
            <a:pPr lvl="1"/>
            <a:r>
              <a:rPr lang="en-US" dirty="0"/>
              <a:t>Grabbing/Groping</a:t>
            </a:r>
          </a:p>
          <a:p>
            <a:pPr lvl="1"/>
            <a:r>
              <a:rPr lang="en-US" dirty="0"/>
              <a:t>Caressing</a:t>
            </a:r>
          </a:p>
          <a:p>
            <a:pPr lvl="1"/>
            <a:r>
              <a:rPr lang="en-US" dirty="0"/>
              <a:t>Patting</a:t>
            </a:r>
          </a:p>
          <a:p>
            <a:pPr lvl="1"/>
            <a:r>
              <a:rPr lang="en-US" dirty="0"/>
              <a:t>Pinching</a:t>
            </a:r>
          </a:p>
          <a:p>
            <a:pPr marL="457200" lvl="1" indent="0">
              <a:buNone/>
            </a:pPr>
            <a:r>
              <a:rPr lang="en-US" dirty="0"/>
              <a:t>Of body parts identified under the definition of Sexual Activity in City Tech’s Policy on Sexual Misconduct, with an intent to abuse, humiliate, harass, degrade, or arouse or gratify the sexual desire of any person</a:t>
            </a:r>
          </a:p>
          <a:p>
            <a:pPr marL="457200" lvl="1" indent="0">
              <a:buNone/>
            </a:pPr>
            <a:endParaRPr lang="en-US" dirty="0"/>
          </a:p>
          <a:p>
            <a:pPr lvl="1"/>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18</a:t>
            </a:fld>
            <a:endParaRPr lang="en-US" dirty="0"/>
          </a:p>
        </p:txBody>
      </p:sp>
    </p:spTree>
    <p:extLst>
      <p:ext uri="{BB962C8B-B14F-4D97-AF65-F5344CB8AC3E}">
        <p14:creationId xmlns:p14="http://schemas.microsoft.com/office/powerpoint/2010/main" val="238205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62000" y="152400"/>
            <a:ext cx="76962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n-ea"/>
                <a:cs typeface="+mn-cs"/>
              </a:rPr>
              <a:t>VIDEO: FORMS OF SEXUAL VIOLENCE</a:t>
            </a:r>
          </a:p>
        </p:txBody>
      </p:sp>
      <p:pic>
        <p:nvPicPr>
          <p:cNvPr id="5" name="Online Media 4" title="End Sexual Assault on Campuses">
            <a:hlinkClick r:id="" action="ppaction://media"/>
            <a:extLst>
              <a:ext uri="{FF2B5EF4-FFF2-40B4-BE49-F238E27FC236}">
                <a16:creationId xmlns:a16="http://schemas.microsoft.com/office/drawing/2014/main" id="{D7B0B352-0A11-D7AE-48AF-8826FCF99086}"/>
              </a:ext>
            </a:extLst>
          </p:cNvPr>
          <p:cNvPicPr>
            <a:picLocks noRot="1" noChangeAspect="1"/>
          </p:cNvPicPr>
          <p:nvPr>
            <a:videoFile r:link="rId1"/>
          </p:nvPr>
        </p:nvPicPr>
        <p:blipFill>
          <a:blip r:embed="rId4"/>
          <a:stretch>
            <a:fillRect/>
          </a:stretch>
        </p:blipFill>
        <p:spPr>
          <a:xfrm>
            <a:off x="0" y="846138"/>
            <a:ext cx="9144000" cy="5165725"/>
          </a:xfrm>
          <a:prstGeom prst="rect">
            <a:avLst/>
          </a:prstGeom>
        </p:spPr>
      </p:pic>
    </p:spTree>
    <p:extLst>
      <p:ext uri="{BB962C8B-B14F-4D97-AF65-F5344CB8AC3E}">
        <p14:creationId xmlns:p14="http://schemas.microsoft.com/office/powerpoint/2010/main" val="26512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Video: One Is Too Many</a:t>
            </a:r>
          </a:p>
        </p:txBody>
      </p:sp>
      <p:sp>
        <p:nvSpPr>
          <p:cNvPr id="4" name="Slide Number Placeholder 3"/>
          <p:cNvSpPr>
            <a:spLocks noGrp="1"/>
          </p:cNvSpPr>
          <p:nvPr>
            <p:ph type="sldNum" sz="quarter" idx="12"/>
          </p:nvPr>
        </p:nvSpPr>
        <p:spPr/>
        <p:txBody>
          <a:bodyPr/>
          <a:lstStyle/>
          <a:p>
            <a:fld id="{A0B1D241-89EF-44EB-AD2F-EB49C8D46E0C}" type="slidenum">
              <a:rPr lang="en-US" smtClean="0"/>
              <a:t>2</a:t>
            </a:fld>
            <a:endParaRPr lang="en-US" dirty="0"/>
          </a:p>
        </p:txBody>
      </p:sp>
      <p:pic>
        <p:nvPicPr>
          <p:cNvPr id="6" name="1 is 2 Many PSA- 60 Second.mp4" desc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76400" y="1600200"/>
            <a:ext cx="6019800" cy="4138613"/>
          </a:xfrm>
          <a:prstGeom prst="rect">
            <a:avLst/>
          </a:prstGeom>
        </p:spPr>
      </p:pic>
    </p:spTree>
    <p:extLst>
      <p:ext uri="{BB962C8B-B14F-4D97-AF65-F5344CB8AC3E}">
        <p14:creationId xmlns:p14="http://schemas.microsoft.com/office/powerpoint/2010/main" val="734550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929"/>
            <a:ext cx="8229600" cy="1143000"/>
          </a:xfrm>
        </p:spPr>
        <p:txBody>
          <a:bodyPr>
            <a:noAutofit/>
          </a:bodyPr>
          <a:lstStyle/>
          <a:p>
            <a:r>
              <a:rPr lang="en-US" b="1" dirty="0"/>
              <a:t>Forms of Sexual Violence:  Stalking</a:t>
            </a:r>
          </a:p>
        </p:txBody>
      </p:sp>
      <p:sp>
        <p:nvSpPr>
          <p:cNvPr id="3" name="Content Placeholder 2"/>
          <p:cNvSpPr>
            <a:spLocks noGrp="1"/>
          </p:cNvSpPr>
          <p:nvPr>
            <p:ph idx="1"/>
          </p:nvPr>
        </p:nvSpPr>
        <p:spPr>
          <a:xfrm>
            <a:off x="381000" y="1143000"/>
            <a:ext cx="8229600" cy="5867400"/>
          </a:xfrm>
        </p:spPr>
        <p:txBody>
          <a:bodyPr>
            <a:normAutofit fontScale="70000" lnSpcReduction="20000"/>
          </a:bodyPr>
          <a:lstStyle/>
          <a:p>
            <a:pPr marL="0" indent="0">
              <a:buNone/>
            </a:pPr>
            <a:r>
              <a:rPr lang="en-US" sz="4000" b="1" dirty="0"/>
              <a:t> </a:t>
            </a:r>
          </a:p>
          <a:p>
            <a:pPr marL="0" indent="0">
              <a:buNone/>
            </a:pPr>
            <a:r>
              <a:rPr lang="en-US" dirty="0">
                <a:solidFill>
                  <a:srgbClr val="000000"/>
                </a:solidFill>
                <a:latin typeface="Arial Narrow" panose="020B0606020202030204" pitchFamily="34" charset="0"/>
              </a:rPr>
              <a:t>It is intentionally engaging in a course of conduct directed at a specific person that: </a:t>
            </a:r>
          </a:p>
          <a:p>
            <a:pPr marL="0" indent="0">
              <a:buNone/>
            </a:pPr>
            <a:endParaRPr lang="en-US" dirty="0">
              <a:solidFill>
                <a:srgbClr val="000000"/>
              </a:solidFill>
              <a:latin typeface="Arial Narrow" panose="020B0606020202030204" pitchFamily="34" charset="0"/>
            </a:endParaRPr>
          </a:p>
          <a:p>
            <a:pPr>
              <a:buSzPts val="2400"/>
              <a:buFont typeface="Arial"/>
              <a:buChar char="•"/>
            </a:pPr>
            <a:r>
              <a:rPr lang="en-US" dirty="0">
                <a:solidFill>
                  <a:srgbClr val="000000"/>
                </a:solidFill>
                <a:latin typeface="Arial Narrow" panose="020B0606020202030204" pitchFamily="34" charset="0"/>
              </a:rPr>
              <a:t>is likely to cause reasonable fear of material harm to the physical health, safety or property of such person, a member of such person’s immediate family or a third party with whom such person is acquainted; or</a:t>
            </a:r>
          </a:p>
          <a:p>
            <a:pPr>
              <a:buSzPts val="2400"/>
              <a:buFont typeface="Arial"/>
              <a:buChar char="•"/>
            </a:pPr>
            <a:r>
              <a:rPr lang="en-US" dirty="0">
                <a:solidFill>
                  <a:srgbClr val="000000"/>
                </a:solidFill>
                <a:latin typeface="Arial Narrow" panose="020B0606020202030204" pitchFamily="34" charset="0"/>
              </a:rPr>
              <a:t>causes material harm to the mental or emotional state of such person, where such conduct consists of following, telephoning or initiating communication or contact with such person, a member of such person’s immediate family or a third party with whom such person is acquainted; or</a:t>
            </a:r>
          </a:p>
          <a:p>
            <a:pPr>
              <a:buSzPts val="2400"/>
              <a:buFont typeface="Arial"/>
              <a:buChar char="•"/>
            </a:pPr>
            <a:r>
              <a:rPr lang="en-US" dirty="0">
                <a:solidFill>
                  <a:srgbClr val="000000"/>
                </a:solidFill>
                <a:latin typeface="Arial Narrow" panose="020B0606020202030204" pitchFamily="34" charset="0"/>
              </a:rPr>
              <a:t>is likely to cause such person to reasonably fear that her/his employment, business or career is threatened, where such conduct consists of appearing, telephoning or initiating communication or contact at such person’s place of employment or business, and the actor was previously clearly instructed to cease the conduct. </a:t>
            </a:r>
            <a:endParaRPr lang="en-US" dirty="0">
              <a:latin typeface="Arial Narrow" panose="020B0606020202030204" pitchFamily="34" charset="0"/>
            </a:endParaRPr>
          </a:p>
          <a:p>
            <a:pPr>
              <a:buSzPts val="2400"/>
              <a:buFont typeface="Arial"/>
              <a:buChar char="•"/>
            </a:pPr>
            <a:r>
              <a:rPr lang="en-US" dirty="0">
                <a:latin typeface="Arial Narrow" panose="020B0606020202030204" pitchFamily="34" charset="0"/>
              </a:rPr>
              <a:t>Stalking includes cyber-stalking – using electronic forms of communication, including social media, to engage in the conduct described above.</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20</a:t>
            </a:fld>
            <a:endParaRPr lang="en-US" dirty="0"/>
          </a:p>
        </p:txBody>
      </p:sp>
    </p:spTree>
    <p:extLst>
      <p:ext uri="{BB962C8B-B14F-4D97-AF65-F5344CB8AC3E}">
        <p14:creationId xmlns:p14="http://schemas.microsoft.com/office/powerpoint/2010/main" val="344831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b="1" dirty="0"/>
              <a:t>Forms of Sexual Violence:</a:t>
            </a:r>
            <a:br>
              <a:rPr lang="en-US" sz="3200" b="1" dirty="0"/>
            </a:br>
            <a:r>
              <a:rPr lang="en-US" sz="3200" b="1" dirty="0"/>
              <a:t>Dating/Domestic Violence</a:t>
            </a: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t>Dating and/or Domestic Violence can be a single act or a pattern of coercive behavior that can include physical, psychological, sexual, economic and emotional abuse.</a:t>
            </a:r>
          </a:p>
          <a:p>
            <a:r>
              <a:rPr lang="en-US" dirty="0"/>
              <a:t>It can consist of actions or threats of actions that intimidate, humiliate, isolate, frighten, coerce, threaten, blame or hurt someone.  </a:t>
            </a:r>
          </a:p>
          <a:p>
            <a:pPr algn="l" fontAlgn="base">
              <a:spcAft>
                <a:spcPts val="1050"/>
              </a:spcAft>
              <a:buFont typeface="Arial" panose="020B0604020202020204" pitchFamily="34" charset="0"/>
              <a:buChar char="•"/>
            </a:pPr>
            <a:r>
              <a:rPr lang="en-US" b="0" i="0" dirty="0">
                <a:solidFill>
                  <a:srgbClr val="000000"/>
                </a:solidFill>
                <a:effectLst/>
                <a:latin typeface="inherit"/>
              </a:rPr>
              <a:t>Dating and Domestic Violence are further defined in City Tech’s Sexual Misconduct Policy.</a:t>
            </a:r>
          </a:p>
        </p:txBody>
      </p:sp>
      <p:sp>
        <p:nvSpPr>
          <p:cNvPr id="4" name="Slide Number Placeholder 3"/>
          <p:cNvSpPr>
            <a:spLocks noGrp="1"/>
          </p:cNvSpPr>
          <p:nvPr>
            <p:ph type="sldNum" sz="quarter" idx="12"/>
          </p:nvPr>
        </p:nvSpPr>
        <p:spPr/>
        <p:txBody>
          <a:bodyPr/>
          <a:lstStyle/>
          <a:p>
            <a:fld id="{A0B1D241-89EF-44EB-AD2F-EB49C8D46E0C}" type="slidenum">
              <a:rPr lang="en-US" smtClean="0"/>
              <a:t>21</a:t>
            </a:fld>
            <a:endParaRPr lang="en-US" dirty="0"/>
          </a:p>
        </p:txBody>
      </p:sp>
    </p:spTree>
    <p:extLst>
      <p:ext uri="{BB962C8B-B14F-4D97-AF65-F5344CB8AC3E}">
        <p14:creationId xmlns:p14="http://schemas.microsoft.com/office/powerpoint/2010/main" val="261603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sz="4900" b="1" spc="-150" dirty="0"/>
              <a:t>Preventing Sexual Harassment and </a:t>
            </a:r>
            <a:br>
              <a:rPr lang="en-US" sz="4900" b="1" spc="-150" dirty="0"/>
            </a:br>
            <a:r>
              <a:rPr lang="en-US" sz="4900" b="1" spc="-150" dirty="0"/>
              <a:t>Sexual Violence</a:t>
            </a:r>
            <a:br>
              <a:rPr lang="en-US" sz="4900" b="1" dirty="0"/>
            </a:br>
            <a:br>
              <a:rPr lang="en-US" sz="4900" b="1" dirty="0"/>
            </a:br>
            <a:br>
              <a:rPr lang="en-US" sz="4900" b="1" dirty="0"/>
            </a:br>
            <a:r>
              <a:rPr lang="en-US" sz="4800" b="1" spc="-150" dirty="0"/>
              <a:t>Protecting Yourself</a:t>
            </a:r>
            <a:br>
              <a:rPr lang="en-US" sz="4800" b="1" dirty="0"/>
            </a:br>
            <a:br>
              <a:rPr lang="en-US" sz="4900" b="1" dirty="0"/>
            </a:br>
            <a:endParaRPr lang="en-US" sz="4900" b="1" dirty="0"/>
          </a:p>
        </p:txBody>
      </p:sp>
      <p:sp>
        <p:nvSpPr>
          <p:cNvPr id="4" name="Slide Number Placeholder 3"/>
          <p:cNvSpPr>
            <a:spLocks noGrp="1"/>
          </p:cNvSpPr>
          <p:nvPr>
            <p:ph type="sldNum" sz="quarter" idx="12"/>
          </p:nvPr>
        </p:nvSpPr>
        <p:spPr/>
        <p:txBody>
          <a:bodyPr/>
          <a:lstStyle/>
          <a:p>
            <a:fld id="{A0B1D241-89EF-44EB-AD2F-EB49C8D46E0C}" type="slidenum">
              <a:rPr lang="en-US" smtClean="0"/>
              <a:t>22</a:t>
            </a:fld>
            <a:endParaRPr lang="en-US" dirty="0"/>
          </a:p>
        </p:txBody>
      </p:sp>
    </p:spTree>
    <p:extLst>
      <p:ext uri="{BB962C8B-B14F-4D97-AF65-F5344CB8AC3E}">
        <p14:creationId xmlns:p14="http://schemas.microsoft.com/office/powerpoint/2010/main" val="420390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6">
                    <a:lumMod val="75000"/>
                  </a:schemeClr>
                </a:solidFill>
              </a:rPr>
              <a:t>Protect Yourself </a:t>
            </a:r>
          </a:p>
        </p:txBody>
      </p:sp>
      <p:sp>
        <p:nvSpPr>
          <p:cNvPr id="3" name="Content Placeholder 2"/>
          <p:cNvSpPr>
            <a:spLocks noGrp="1"/>
          </p:cNvSpPr>
          <p:nvPr>
            <p:ph idx="1"/>
          </p:nvPr>
        </p:nvSpPr>
        <p:spPr/>
        <p:txBody>
          <a:bodyPr>
            <a:normAutofit/>
          </a:bodyPr>
          <a:lstStyle/>
          <a:p>
            <a:r>
              <a:rPr lang="en-US" dirty="0"/>
              <a:t>Communicate clearly with your partner.</a:t>
            </a:r>
          </a:p>
          <a:p>
            <a:r>
              <a:rPr lang="en-US" dirty="0"/>
              <a:t>Safety in numbers - go to a party/bar with friends, not alone. </a:t>
            </a:r>
          </a:p>
          <a:p>
            <a:r>
              <a:rPr lang="en-US" dirty="0"/>
              <a:t>Keep track of your friends and leave with them. </a:t>
            </a:r>
          </a:p>
          <a:p>
            <a:r>
              <a:rPr lang="en-US" dirty="0"/>
              <a:t>Do not leave alone or with someone you do not know.</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23</a:t>
            </a:fld>
            <a:endParaRPr lang="en-US" dirty="0"/>
          </a:p>
        </p:txBody>
      </p:sp>
    </p:spTree>
    <p:extLst>
      <p:ext uri="{BB962C8B-B14F-4D97-AF65-F5344CB8AC3E}">
        <p14:creationId xmlns:p14="http://schemas.microsoft.com/office/powerpoint/2010/main" val="173415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Protect Yourself - Drinking</a:t>
            </a:r>
          </a:p>
        </p:txBody>
      </p:sp>
      <p:sp>
        <p:nvSpPr>
          <p:cNvPr id="3" name="Content Placeholder 2"/>
          <p:cNvSpPr>
            <a:spLocks noGrp="1"/>
          </p:cNvSpPr>
          <p:nvPr>
            <p:ph idx="1"/>
          </p:nvPr>
        </p:nvSpPr>
        <p:spPr/>
        <p:txBody>
          <a:bodyPr>
            <a:normAutofit lnSpcReduction="10000"/>
          </a:bodyPr>
          <a:lstStyle/>
          <a:p>
            <a:r>
              <a:rPr lang="en-US" dirty="0"/>
              <a:t>If you choose to drink, be responsible. Drinking alcohol greatly increases the risk of sexual assault.</a:t>
            </a:r>
          </a:p>
          <a:p>
            <a:r>
              <a:rPr lang="en-US" dirty="0"/>
              <a:t>Know what is in your drink, regardless of whether it contains alcohol.  </a:t>
            </a:r>
          </a:p>
          <a:p>
            <a:pPr lvl="1"/>
            <a:r>
              <a:rPr lang="en-US" dirty="0"/>
              <a:t>Open a can yourself</a:t>
            </a:r>
          </a:p>
          <a:p>
            <a:pPr lvl="1"/>
            <a:r>
              <a:rPr lang="en-US" dirty="0"/>
              <a:t>Make your own drink</a:t>
            </a:r>
          </a:p>
          <a:p>
            <a:pPr lvl="1"/>
            <a:r>
              <a:rPr lang="en-US" dirty="0"/>
              <a:t>Avoid punch bowls</a:t>
            </a:r>
          </a:p>
          <a:p>
            <a:pPr lvl="2"/>
            <a:r>
              <a:rPr lang="en-US" dirty="0"/>
              <a:t>Otherwise, drugs that incapacitate you can be added to your drink.</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24</a:t>
            </a:fld>
            <a:endParaRPr lang="en-US" dirty="0"/>
          </a:p>
        </p:txBody>
      </p:sp>
    </p:spTree>
    <p:extLst>
      <p:ext uri="{BB962C8B-B14F-4D97-AF65-F5344CB8AC3E}">
        <p14:creationId xmlns:p14="http://schemas.microsoft.com/office/powerpoint/2010/main" val="8210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Protect Yourself	</a:t>
            </a:r>
          </a:p>
        </p:txBody>
      </p:sp>
      <p:sp>
        <p:nvSpPr>
          <p:cNvPr id="3" name="Content Placeholder 2"/>
          <p:cNvSpPr>
            <a:spLocks noGrp="1"/>
          </p:cNvSpPr>
          <p:nvPr>
            <p:ph idx="1"/>
          </p:nvPr>
        </p:nvSpPr>
        <p:spPr/>
        <p:txBody>
          <a:bodyPr>
            <a:normAutofit fontScale="85000" lnSpcReduction="20000"/>
          </a:bodyPr>
          <a:lstStyle/>
          <a:p>
            <a:r>
              <a:rPr lang="en-US" dirty="0"/>
              <a:t>Know how to get in touch with your friends.</a:t>
            </a:r>
          </a:p>
          <a:p>
            <a:r>
              <a:rPr lang="en-US" dirty="0"/>
              <a:t>Try the </a:t>
            </a:r>
            <a:r>
              <a:rPr lang="en-US" dirty="0" err="1"/>
              <a:t>Noonlight</a:t>
            </a:r>
            <a:r>
              <a:rPr lang="en-US" dirty="0"/>
              <a:t> App. It’s free. </a:t>
            </a:r>
            <a:r>
              <a:rPr lang="en-US" dirty="0">
                <a:hlinkClick r:id="rId3"/>
              </a:rPr>
              <a:t>https://www.noonlight.com/noonlight-app</a:t>
            </a:r>
            <a:endParaRPr lang="en-US" dirty="0"/>
          </a:p>
          <a:p>
            <a:r>
              <a:rPr lang="en-US" dirty="0" err="1"/>
              <a:t>Noonlight</a:t>
            </a:r>
            <a:r>
              <a:rPr lang="en-US" dirty="0"/>
              <a:t> uses advanced technology to get emergency help to your exact location with just the release of a button. It can be used in moments where you simply feel unsafe, as well as moments where you need immediate emergency help.</a:t>
            </a:r>
          </a:p>
          <a:p>
            <a:endParaRPr lang="en-US" dirty="0"/>
          </a:p>
          <a:p>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fld id="{A0B1D241-89EF-44EB-AD2F-EB49C8D46E0C}" type="slidenum">
              <a:rPr lang="en-US" smtClean="0"/>
              <a:t>25</a:t>
            </a:fld>
            <a:endParaRPr lang="en-US" dirty="0"/>
          </a:p>
        </p:txBody>
      </p:sp>
    </p:spTree>
    <p:extLst>
      <p:ext uri="{BB962C8B-B14F-4D97-AF65-F5344CB8AC3E}">
        <p14:creationId xmlns:p14="http://schemas.microsoft.com/office/powerpoint/2010/main" val="416096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3200" b="1" dirty="0">
                <a:solidFill>
                  <a:schemeClr val="accent6"/>
                </a:solidFill>
              </a:rPr>
              <a:t>Don’t Be a Perpetrator – </a:t>
            </a:r>
            <a:br>
              <a:rPr lang="en-US" sz="3200" b="1" dirty="0">
                <a:solidFill>
                  <a:schemeClr val="accent6"/>
                </a:solidFill>
              </a:rPr>
            </a:br>
            <a:r>
              <a:rPr lang="en-US" sz="3200" b="1" dirty="0">
                <a:solidFill>
                  <a:schemeClr val="accent6"/>
                </a:solidFill>
              </a:rPr>
              <a:t>What is Affirmative Consent?</a:t>
            </a:r>
            <a:endParaRPr lang="en-US" sz="3200" dirty="0">
              <a:solidFill>
                <a:schemeClr val="accent6"/>
              </a:solidFill>
            </a:endParaRPr>
          </a:p>
        </p:txBody>
      </p:sp>
      <p:sp>
        <p:nvSpPr>
          <p:cNvPr id="3" name="Content Placeholder 2"/>
          <p:cNvSpPr>
            <a:spLocks noGrp="1"/>
          </p:cNvSpPr>
          <p:nvPr>
            <p:ph idx="1"/>
          </p:nvPr>
        </p:nvSpPr>
        <p:spPr/>
        <p:txBody>
          <a:bodyPr>
            <a:normAutofit/>
          </a:bodyPr>
          <a:lstStyle/>
          <a:p>
            <a:r>
              <a:rPr lang="en-US" dirty="0"/>
              <a:t>Affirmative Consent is a knowing, voluntary and mutual decision among all participants to engage in sexual activity.  </a:t>
            </a:r>
          </a:p>
          <a:p>
            <a:r>
              <a:rPr lang="en-US" dirty="0"/>
              <a:t>Consent can be withdrawn at any time.</a:t>
            </a:r>
          </a:p>
          <a:p>
            <a:r>
              <a:rPr lang="en-US" dirty="0"/>
              <a:t>Consent can be given by words or actions, as long as those words or action create clear permission regarding willingness to engage in the sexual activity.</a:t>
            </a:r>
          </a:p>
        </p:txBody>
      </p:sp>
      <p:sp>
        <p:nvSpPr>
          <p:cNvPr id="4" name="Slide Number Placeholder 3"/>
          <p:cNvSpPr>
            <a:spLocks noGrp="1"/>
          </p:cNvSpPr>
          <p:nvPr>
            <p:ph type="sldNum" sz="quarter" idx="12"/>
          </p:nvPr>
        </p:nvSpPr>
        <p:spPr/>
        <p:txBody>
          <a:bodyPr/>
          <a:lstStyle/>
          <a:p>
            <a:fld id="{A0B1D241-89EF-44EB-AD2F-EB49C8D46E0C}" type="slidenum">
              <a:rPr lang="en-US" smtClean="0"/>
              <a:t>26</a:t>
            </a:fld>
            <a:endParaRPr lang="en-US" dirty="0"/>
          </a:p>
        </p:txBody>
      </p:sp>
    </p:spTree>
    <p:extLst>
      <p:ext uri="{BB962C8B-B14F-4D97-AF65-F5344CB8AC3E}">
        <p14:creationId xmlns:p14="http://schemas.microsoft.com/office/powerpoint/2010/main" val="312655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Affirmative Consent?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Each person must clearly communicate his/her willingness and permission to engage in sexual activity.</a:t>
            </a:r>
          </a:p>
          <a:p>
            <a:r>
              <a:rPr lang="en-US" dirty="0"/>
              <a:t>A person who is drunk or high may not be able to consent.</a:t>
            </a:r>
          </a:p>
          <a:p>
            <a:r>
              <a:rPr lang="en-US" dirty="0"/>
              <a:t>Having sex with a person who is passed out, or slides in and out of consciousness, is rape.</a:t>
            </a:r>
          </a:p>
          <a:p>
            <a:r>
              <a:rPr lang="en-US" dirty="0"/>
              <a:t>Failure to resist or say “no,” does not equal consent.</a:t>
            </a:r>
          </a:p>
          <a:p>
            <a:r>
              <a:rPr lang="en-US" dirty="0"/>
              <a:t>Silence does not constitute consent.</a:t>
            </a:r>
          </a:p>
          <a:p>
            <a:r>
              <a:rPr lang="en-US" dirty="0"/>
              <a:t>Past consent to sexual relations does not constitute consent to subsequent sexual activity.</a:t>
            </a:r>
          </a:p>
          <a:p>
            <a:r>
              <a:rPr lang="en-US" dirty="0"/>
              <a:t>A person may consent to certain sexual acts and not others.</a:t>
            </a:r>
          </a:p>
          <a:p>
            <a:r>
              <a:rPr lang="en-US" dirty="0"/>
              <a:t>A person’s appearance or dress does not communicate consent.</a:t>
            </a:r>
          </a:p>
          <a:p>
            <a:r>
              <a:rPr lang="en-US" dirty="0"/>
              <a:t>A person under 17 years old cannot consent to sexual intercourse under New York law.</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27</a:t>
            </a:fld>
            <a:endParaRPr lang="en-US" dirty="0"/>
          </a:p>
        </p:txBody>
      </p:sp>
    </p:spTree>
    <p:extLst>
      <p:ext uri="{BB962C8B-B14F-4D97-AF65-F5344CB8AC3E}">
        <p14:creationId xmlns:p14="http://schemas.microsoft.com/office/powerpoint/2010/main" val="196768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 Must Obtain Consent</a:t>
            </a:r>
          </a:p>
        </p:txBody>
      </p:sp>
      <p:sp>
        <p:nvSpPr>
          <p:cNvPr id="3" name="Content Placeholder 2"/>
          <p:cNvSpPr>
            <a:spLocks noGrp="1"/>
          </p:cNvSpPr>
          <p:nvPr>
            <p:ph idx="1"/>
          </p:nvPr>
        </p:nvSpPr>
        <p:spPr/>
        <p:txBody>
          <a:bodyPr>
            <a:normAutofit/>
          </a:bodyPr>
          <a:lstStyle/>
          <a:p>
            <a:pPr marL="0" indent="0">
              <a:buNone/>
            </a:pPr>
            <a:r>
              <a:rPr lang="en-US" dirty="0"/>
              <a:t>Remember, the decision to engage in sex or sexual activity must be </a:t>
            </a:r>
            <a:r>
              <a:rPr lang="en-US" u="sng" dirty="0">
                <a:solidFill>
                  <a:srgbClr val="FF0000"/>
                </a:solidFill>
              </a:rPr>
              <a:t>mutual</a:t>
            </a:r>
            <a:r>
              <a:rPr lang="en-US" dirty="0"/>
              <a:t>.</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28</a:t>
            </a:fld>
            <a:endParaRPr lang="en-US" dirty="0"/>
          </a:p>
        </p:txBody>
      </p:sp>
    </p:spTree>
    <p:extLst>
      <p:ext uri="{BB962C8B-B14F-4D97-AF65-F5344CB8AC3E}">
        <p14:creationId xmlns:p14="http://schemas.microsoft.com/office/powerpoint/2010/main" val="48958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solidFill>
              </a:rPr>
              <a:t>Protect Your Friends – Bystander Intervention</a:t>
            </a:r>
          </a:p>
        </p:txBody>
      </p:sp>
      <p:sp>
        <p:nvSpPr>
          <p:cNvPr id="3" name="Content Placeholder 2"/>
          <p:cNvSpPr>
            <a:spLocks noGrp="1"/>
          </p:cNvSpPr>
          <p:nvPr>
            <p:ph idx="1"/>
          </p:nvPr>
        </p:nvSpPr>
        <p:spPr/>
        <p:txBody>
          <a:bodyPr>
            <a:normAutofit/>
          </a:bodyPr>
          <a:lstStyle/>
          <a:p>
            <a:r>
              <a:rPr lang="en-US" b="1" dirty="0"/>
              <a:t>If your friend is sexually assaulted, do not let them handle it alone.  </a:t>
            </a:r>
          </a:p>
          <a:p>
            <a:pPr lvl="1"/>
            <a:r>
              <a:rPr lang="en-US" dirty="0"/>
              <a:t>Encourage your friend to call the NYPD, Campus Public Safety and/or the Title IX Coordinator. </a:t>
            </a:r>
          </a:p>
          <a:p>
            <a:pPr lvl="1"/>
            <a:r>
              <a:rPr lang="en-US" dirty="0"/>
              <a:t>Encourage your friend to seek counseling. </a:t>
            </a:r>
          </a:p>
          <a:p>
            <a:pPr lvl="1"/>
            <a:r>
              <a:rPr lang="en-US" dirty="0"/>
              <a:t>Encourage your friend to seek medical assistance.</a:t>
            </a:r>
          </a:p>
          <a:p>
            <a:pPr lvl="1"/>
            <a:r>
              <a:rPr lang="en-US" dirty="0"/>
              <a:t>Encourage your friend to preserve evidence.</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29</a:t>
            </a:fld>
            <a:endParaRPr lang="en-US" dirty="0"/>
          </a:p>
        </p:txBody>
      </p:sp>
    </p:spTree>
    <p:extLst>
      <p:ext uri="{BB962C8B-B14F-4D97-AF65-F5344CB8AC3E}">
        <p14:creationId xmlns:p14="http://schemas.microsoft.com/office/powerpoint/2010/main" val="317839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00200"/>
          </a:xfrm>
        </p:spPr>
        <p:txBody>
          <a:bodyPr>
            <a:noAutofit/>
          </a:bodyPr>
          <a:lstStyle/>
          <a:p>
            <a:r>
              <a:rPr lang="en-US" sz="4000" b="1" dirty="0"/>
              <a:t>Program Overview</a:t>
            </a:r>
            <a:br>
              <a:rPr lang="en-US" sz="4000" b="1" dirty="0"/>
            </a:br>
            <a:r>
              <a:rPr lang="en-US" sz="4000" b="1" dirty="0"/>
              <a:t>Goals for the On-Line Curriculum</a:t>
            </a:r>
          </a:p>
        </p:txBody>
      </p:sp>
      <p:sp>
        <p:nvSpPr>
          <p:cNvPr id="6" name="Text Placeholder 5"/>
          <p:cNvSpPr>
            <a:spLocks noGrp="1"/>
          </p:cNvSpPr>
          <p:nvPr>
            <p:ph type="subTitle" idx="1"/>
          </p:nvPr>
        </p:nvSpPr>
        <p:spPr>
          <a:xfrm>
            <a:off x="990600" y="2286000"/>
            <a:ext cx="7086600" cy="3733800"/>
          </a:xfrm>
        </p:spPr>
        <p:txBody>
          <a:bodyPr>
            <a:noAutofit/>
          </a:bodyPr>
          <a:lstStyle/>
          <a:p>
            <a:pPr marL="342900" indent="-342900" algn="l">
              <a:buFont typeface="Wingdings" panose="05000000000000000000" pitchFamily="2" charset="2"/>
              <a:buChar char="Ø"/>
            </a:pPr>
            <a:r>
              <a:rPr lang="en-US" sz="2400" dirty="0">
                <a:solidFill>
                  <a:schemeClr val="tx1"/>
                </a:solidFill>
              </a:rPr>
              <a:t>Awareness of:</a:t>
            </a:r>
          </a:p>
          <a:p>
            <a:pPr marL="0" lvl="1" algn="l"/>
            <a:r>
              <a:rPr lang="en-US" sz="2000" dirty="0">
                <a:solidFill>
                  <a:schemeClr val="tx1"/>
                </a:solidFill>
              </a:rPr>
              <a:t>        ● 	Campus resources – where you should go</a:t>
            </a:r>
          </a:p>
          <a:p>
            <a:pPr marL="0" lvl="1" algn="l"/>
            <a:r>
              <a:rPr lang="en-US" sz="2000" dirty="0">
                <a:solidFill>
                  <a:schemeClr val="tx1"/>
                </a:solidFill>
              </a:rPr>
              <a:t>        ●	Basic definitions </a:t>
            </a:r>
          </a:p>
          <a:p>
            <a:pPr marL="0" lvl="1" algn="l"/>
            <a:r>
              <a:rPr lang="en-US" sz="2000" dirty="0">
                <a:solidFill>
                  <a:schemeClr val="tx1"/>
                </a:solidFill>
              </a:rPr>
              <a:t>        ●      How to protect yourself from being a victim or a  	perpetrator</a:t>
            </a:r>
          </a:p>
          <a:p>
            <a:pPr lvl="1" algn="l"/>
            <a:r>
              <a:rPr lang="en-US" sz="2000" dirty="0">
                <a:solidFill>
                  <a:schemeClr val="tx1"/>
                </a:solidFill>
              </a:rPr>
              <a:t>●	How to protect others from being a victim – bystander  	intervention </a:t>
            </a:r>
          </a:p>
          <a:p>
            <a:pPr lvl="1" algn="l"/>
            <a:r>
              <a:rPr lang="en-US" sz="2000" dirty="0">
                <a:solidFill>
                  <a:schemeClr val="tx1"/>
                </a:solidFill>
              </a:rPr>
              <a:t>●	The College’s policies and procedures on sexual 	misconduct</a:t>
            </a:r>
          </a:p>
          <a:p>
            <a:pPr lvl="1" algn="l"/>
            <a:r>
              <a:rPr lang="en-US" sz="2000" dirty="0">
                <a:solidFill>
                  <a:schemeClr val="tx1"/>
                </a:solidFill>
              </a:rPr>
              <a:t>●	How you can report an incident confidentially </a:t>
            </a:r>
          </a:p>
        </p:txBody>
      </p:sp>
      <p:sp>
        <p:nvSpPr>
          <p:cNvPr id="5" name="Slide Number Placeholder 4"/>
          <p:cNvSpPr>
            <a:spLocks noGrp="1"/>
          </p:cNvSpPr>
          <p:nvPr>
            <p:ph type="sldNum" sz="quarter" idx="12"/>
          </p:nvPr>
        </p:nvSpPr>
        <p:spPr/>
        <p:txBody>
          <a:bodyPr/>
          <a:lstStyle/>
          <a:p>
            <a:fld id="{87964F89-8A5B-4103-B64F-E6A1BAC0591A}" type="slidenum">
              <a:rPr lang="en-US" smtClean="0"/>
              <a:pPr/>
              <a:t>3</a:t>
            </a:fld>
            <a:endParaRPr lang="en-US" dirty="0"/>
          </a:p>
        </p:txBody>
      </p:sp>
    </p:spTree>
    <p:extLst>
      <p:ext uri="{BB962C8B-B14F-4D97-AF65-F5344CB8AC3E}">
        <p14:creationId xmlns:p14="http://schemas.microsoft.com/office/powerpoint/2010/main" val="103514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Protect Your Friends</a:t>
            </a:r>
          </a:p>
        </p:txBody>
      </p:sp>
      <p:sp>
        <p:nvSpPr>
          <p:cNvPr id="3" name="Content Placeholder 2"/>
          <p:cNvSpPr>
            <a:spLocks noGrp="1"/>
          </p:cNvSpPr>
          <p:nvPr>
            <p:ph idx="1"/>
          </p:nvPr>
        </p:nvSpPr>
        <p:spPr/>
        <p:txBody>
          <a:bodyPr>
            <a:normAutofit/>
          </a:bodyPr>
          <a:lstStyle/>
          <a:p>
            <a:r>
              <a:rPr lang="en-US" dirty="0"/>
              <a:t>You should not intervene in a situation that will put your safety at risk.</a:t>
            </a:r>
          </a:p>
          <a:p>
            <a:r>
              <a:rPr lang="en-US" dirty="0"/>
              <a:t>However, there are things you can do to stop a potentially dangerous situation.</a:t>
            </a:r>
          </a:p>
          <a:p>
            <a:r>
              <a:rPr lang="en-US" dirty="0"/>
              <a:t>If you observe a sexual assault, call 911.</a:t>
            </a:r>
          </a:p>
          <a:p>
            <a:r>
              <a:rPr lang="en-US" dirty="0"/>
              <a:t>If you can do so safely, take a picture of the perpetrator.</a:t>
            </a:r>
          </a:p>
          <a:p>
            <a:pPr marL="5715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30</a:t>
            </a:fld>
            <a:endParaRPr lang="en-US" dirty="0"/>
          </a:p>
        </p:txBody>
      </p:sp>
    </p:spTree>
    <p:extLst>
      <p:ext uri="{BB962C8B-B14F-4D97-AF65-F5344CB8AC3E}">
        <p14:creationId xmlns:p14="http://schemas.microsoft.com/office/powerpoint/2010/main" val="2045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
            <a:ext cx="8229600" cy="1143000"/>
          </a:xfrm>
        </p:spPr>
        <p:txBody>
          <a:bodyPr>
            <a:normAutofit fontScale="90000"/>
          </a:bodyPr>
          <a:lstStyle/>
          <a:p>
            <a:r>
              <a:rPr lang="en-US" b="1" dirty="0"/>
              <a:t>Video: Protect Your Friends</a:t>
            </a:r>
            <a:br>
              <a:rPr lang="en-US" dirty="0"/>
            </a:br>
            <a:endParaRPr lang="en-US" dirty="0"/>
          </a:p>
        </p:txBody>
      </p:sp>
      <p:pic>
        <p:nvPicPr>
          <p:cNvPr id="4" name="Online Media 3" title="Help prevent sexual assaults by being an active bystander">
            <a:hlinkClick r:id="" action="ppaction://media"/>
            <a:extLst>
              <a:ext uri="{FF2B5EF4-FFF2-40B4-BE49-F238E27FC236}">
                <a16:creationId xmlns:a16="http://schemas.microsoft.com/office/drawing/2014/main" id="{57FAAAC2-3C4A-A402-E3A5-DE162DC7C20B}"/>
              </a:ext>
            </a:extLst>
          </p:cNvPr>
          <p:cNvPicPr>
            <a:picLocks noRot="1" noChangeAspect="1"/>
          </p:cNvPicPr>
          <p:nvPr>
            <a:videoFile r:link="rId1"/>
          </p:nvPr>
        </p:nvPicPr>
        <p:blipFill>
          <a:blip r:embed="rId4"/>
          <a:stretch>
            <a:fillRect/>
          </a:stretch>
        </p:blipFill>
        <p:spPr>
          <a:xfrm>
            <a:off x="0" y="846138"/>
            <a:ext cx="9144000" cy="5165725"/>
          </a:xfrm>
          <a:prstGeom prst="rect">
            <a:avLst/>
          </a:prstGeom>
        </p:spPr>
      </p:pic>
    </p:spTree>
    <p:extLst>
      <p:ext uri="{BB962C8B-B14F-4D97-AF65-F5344CB8AC3E}">
        <p14:creationId xmlns:p14="http://schemas.microsoft.com/office/powerpoint/2010/main" val="628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Protect Your Friends -</a:t>
            </a:r>
            <a:br>
              <a:rPr lang="en-US" b="1" dirty="0"/>
            </a:br>
            <a:r>
              <a:rPr lang="en-US" b="1" dirty="0"/>
              <a:t>Amnesty for Drug or Alcohol Use</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If you are the victim of or observe sexual violence while under the influence of drugs or alcohol, </a:t>
            </a:r>
            <a:r>
              <a:rPr lang="en-US" b="1" u="sng" dirty="0"/>
              <a:t>you should report the incident and seek medical help.</a:t>
            </a:r>
            <a:endParaRPr lang="en-US" dirty="0"/>
          </a:p>
          <a:p>
            <a:pPr fontAlgn="base">
              <a:spcAft>
                <a:spcPts val="1050"/>
              </a:spcAft>
              <a:buFont typeface="Arial" panose="020B0604020202020204" pitchFamily="34" charset="0"/>
              <a:buChar char="•"/>
            </a:pPr>
            <a:r>
              <a:rPr lang="en-US" b="0" i="0" dirty="0">
                <a:solidFill>
                  <a:srgbClr val="000000"/>
                </a:solidFill>
                <a:effectLst/>
                <a:latin typeface="inherit"/>
              </a:rPr>
              <a:t>You will not be subject to discipline under CUNY’s Policy on Drugs and Alcohol, located at </a:t>
            </a:r>
            <a:r>
              <a:rPr lang="en-US" b="0" i="0" u="sng" dirty="0">
                <a:solidFill>
                  <a:srgbClr val="00008B"/>
                </a:solidFill>
                <a:effectLst/>
                <a:latin typeface="inherit"/>
                <a:hlinkClick r:id="rId3"/>
              </a:rPr>
              <a:t>www.cuny.edu/wp-content/uploads/sites/4/page-assets/about/administration/offices/legal-affairs/policies-procedures/Policy-Against-Drugs-and-Alcohol.pdf</a:t>
            </a:r>
            <a:r>
              <a:rPr lang="en-US" b="0" i="0" dirty="0">
                <a:solidFill>
                  <a:srgbClr val="000000"/>
                </a:solidFill>
                <a:effectLst/>
                <a:latin typeface="inherit"/>
              </a:rPr>
              <a:t> for violations of drug and/or alcohol use policies occurring at or near the time of the Sexual Misconduct, if you are acting in good faith.</a:t>
            </a:r>
          </a:p>
          <a:p>
            <a:r>
              <a:rPr lang="en-US" dirty="0"/>
              <a:t>This policy does not protect you from discipline for other misconduct such as sexual assault, drug sales, causing or threatening physical harm, damaging property or hazing.</a:t>
            </a:r>
          </a:p>
        </p:txBody>
      </p:sp>
      <p:sp>
        <p:nvSpPr>
          <p:cNvPr id="4" name="Slide Number Placeholder 3"/>
          <p:cNvSpPr>
            <a:spLocks noGrp="1"/>
          </p:cNvSpPr>
          <p:nvPr>
            <p:ph type="sldNum" sz="quarter" idx="12"/>
          </p:nvPr>
        </p:nvSpPr>
        <p:spPr/>
        <p:txBody>
          <a:bodyPr/>
          <a:lstStyle/>
          <a:p>
            <a:fld id="{A0B1D241-89EF-44EB-AD2F-EB49C8D46E0C}" type="slidenum">
              <a:rPr lang="en-US" smtClean="0"/>
              <a:t>32</a:t>
            </a:fld>
            <a:endParaRPr lang="en-US" dirty="0"/>
          </a:p>
        </p:txBody>
      </p:sp>
    </p:spTree>
    <p:extLst>
      <p:ext uri="{BB962C8B-B14F-4D97-AF65-F5344CB8AC3E}">
        <p14:creationId xmlns:p14="http://schemas.microsoft.com/office/powerpoint/2010/main" val="565516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Preserve Evidence</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If you or a friend were the victim of sexual violence:</a:t>
            </a:r>
          </a:p>
          <a:p>
            <a:r>
              <a:rPr lang="en-US" dirty="0"/>
              <a:t>Preserve any possible evidence, including clothing, electronic communications, voice mails.</a:t>
            </a:r>
          </a:p>
          <a:p>
            <a:pPr lvl="1"/>
            <a:r>
              <a:rPr lang="en-US" dirty="0"/>
              <a:t>Store clothing in a paper bag if possible.</a:t>
            </a:r>
          </a:p>
          <a:p>
            <a:r>
              <a:rPr lang="en-US" dirty="0"/>
              <a:t>Do not shower or wash or brush your teeth. </a:t>
            </a:r>
          </a:p>
          <a:p>
            <a:r>
              <a:rPr lang="en-US" dirty="0"/>
              <a:t>If the attack took place in a dorm room or other indoor area, do not rearrange any furniture or objects.</a:t>
            </a:r>
          </a:p>
          <a:p>
            <a:r>
              <a:rPr lang="en-US" dirty="0"/>
              <a:t>Seek medical attention immediately so evidence is preserved.</a:t>
            </a:r>
          </a:p>
          <a:p>
            <a:pPr lvl="1"/>
            <a:r>
              <a:rPr lang="en-US" dirty="0"/>
              <a:t>Ask for a rape exam.</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33</a:t>
            </a:fld>
            <a:endParaRPr lang="en-US" dirty="0"/>
          </a:p>
        </p:txBody>
      </p:sp>
    </p:spTree>
    <p:extLst>
      <p:ext uri="{BB962C8B-B14F-4D97-AF65-F5344CB8AC3E}">
        <p14:creationId xmlns:p14="http://schemas.microsoft.com/office/powerpoint/2010/main" val="934927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fontScale="90000"/>
          </a:bodyPr>
          <a:lstStyle/>
          <a:p>
            <a:r>
              <a:rPr lang="en-US" b="1" dirty="0"/>
              <a:t>CUNY’s &amp; City Tech’s Sexual Misconduct Policy and Procedures </a:t>
            </a:r>
          </a:p>
        </p:txBody>
      </p:sp>
      <p:sp>
        <p:nvSpPr>
          <p:cNvPr id="3" name="Content Placeholder 2"/>
          <p:cNvSpPr>
            <a:spLocks noGrp="1"/>
          </p:cNvSpPr>
          <p:nvPr>
            <p:ph type="subTitle" idx="1"/>
          </p:nvPr>
        </p:nvSpPr>
        <p:spPr>
          <a:xfrm>
            <a:off x="1295400" y="2312987"/>
            <a:ext cx="6400800" cy="1752600"/>
          </a:xfrm>
        </p:spPr>
        <p:txBody>
          <a:bodyPr>
            <a:noAutofit/>
          </a:bodyPr>
          <a:lstStyle/>
          <a:p>
            <a:pPr marL="0" indent="0">
              <a:buNone/>
            </a:pPr>
            <a:r>
              <a:rPr lang="en-US" dirty="0"/>
              <a:t>Related Policies:</a:t>
            </a:r>
          </a:p>
          <a:p>
            <a:pPr marL="0" indent="0">
              <a:buNone/>
            </a:pPr>
            <a:r>
              <a:rPr lang="en-US" b="1" dirty="0"/>
              <a:t>CUNY Policy on Equal Opportunity and Non-Discrimination</a:t>
            </a:r>
          </a:p>
          <a:p>
            <a:pPr marL="0" indent="0">
              <a:buNone/>
            </a:pPr>
            <a:r>
              <a:rPr lang="en-US" b="1" dirty="0"/>
              <a:t>Workplace Violence Policy</a:t>
            </a:r>
          </a:p>
          <a:p>
            <a:pPr marL="0" indent="0">
              <a:buNone/>
            </a:pPr>
            <a:r>
              <a:rPr lang="en-US" b="1" dirty="0"/>
              <a:t>Domestic Violence Policy</a:t>
            </a:r>
          </a:p>
        </p:txBody>
      </p:sp>
      <p:sp>
        <p:nvSpPr>
          <p:cNvPr id="4" name="Slide Number Placeholder 3"/>
          <p:cNvSpPr>
            <a:spLocks noGrp="1"/>
          </p:cNvSpPr>
          <p:nvPr>
            <p:ph type="sldNum" sz="quarter" idx="12"/>
          </p:nvPr>
        </p:nvSpPr>
        <p:spPr/>
        <p:txBody>
          <a:bodyPr/>
          <a:lstStyle/>
          <a:p>
            <a:fld id="{A0B1D241-89EF-44EB-AD2F-EB49C8D46E0C}" type="slidenum">
              <a:rPr lang="en-US" smtClean="0"/>
              <a:t>34</a:t>
            </a:fld>
            <a:endParaRPr lang="en-US" dirty="0"/>
          </a:p>
        </p:txBody>
      </p:sp>
    </p:spTree>
    <p:extLst>
      <p:ext uri="{BB962C8B-B14F-4D97-AF65-F5344CB8AC3E}">
        <p14:creationId xmlns:p14="http://schemas.microsoft.com/office/powerpoint/2010/main" val="2939196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Student-Employee Relationships</a:t>
            </a:r>
          </a:p>
        </p:txBody>
      </p:sp>
      <p:sp>
        <p:nvSpPr>
          <p:cNvPr id="4" name="Slide Number Placeholder 3"/>
          <p:cNvSpPr>
            <a:spLocks noGrp="1"/>
          </p:cNvSpPr>
          <p:nvPr>
            <p:ph type="sldNum" sz="quarter" idx="12"/>
          </p:nvPr>
        </p:nvSpPr>
        <p:spPr/>
        <p:txBody>
          <a:bodyPr/>
          <a:lstStyle/>
          <a:p>
            <a:fld id="{A0B1D241-89EF-44EB-AD2F-EB49C8D46E0C}" type="slidenum">
              <a:rPr lang="en-US" smtClean="0"/>
              <a:pPr/>
              <a:t>35</a:t>
            </a:fld>
            <a:endParaRPr lang="en-US" dirty="0"/>
          </a:p>
        </p:txBody>
      </p:sp>
      <p:sp>
        <p:nvSpPr>
          <p:cNvPr id="12" name="Content Placeholder 11"/>
          <p:cNvSpPr>
            <a:spLocks noGrp="1"/>
          </p:cNvSpPr>
          <p:nvPr>
            <p:ph idx="1"/>
          </p:nvPr>
        </p:nvSpPr>
        <p:spPr/>
        <p:txBody>
          <a:bodyPr>
            <a:normAutofit/>
          </a:bodyPr>
          <a:lstStyle/>
          <a:p>
            <a:pPr marL="0" indent="0">
              <a:buNone/>
            </a:pPr>
            <a:r>
              <a:rPr lang="en-US" dirty="0"/>
              <a:t>Faculty members and other employees are prohibited from engaging in consensual intimate relationships with students for whom they have a professional responsibility.  For example:</a:t>
            </a:r>
          </a:p>
          <a:p>
            <a:pPr algn="l" fontAlgn="base">
              <a:spcAft>
                <a:spcPts val="1050"/>
              </a:spcAft>
              <a:buFont typeface="Arial" panose="020B0604020202020204" pitchFamily="34" charset="0"/>
              <a:buChar char="•"/>
            </a:pPr>
            <a:r>
              <a:rPr lang="en-US" b="0" i="0" dirty="0">
                <a:solidFill>
                  <a:srgbClr val="000000"/>
                </a:solidFill>
                <a:effectLst/>
                <a:latin typeface="inherit"/>
              </a:rPr>
              <a:t>Athletic coaches cannot engage in intimate relationships with students on their teams.</a:t>
            </a:r>
          </a:p>
          <a:p>
            <a:pPr algn="l" fontAlgn="base">
              <a:spcAft>
                <a:spcPts val="1050"/>
              </a:spcAft>
              <a:buFont typeface="Arial" panose="020B0604020202020204" pitchFamily="34" charset="0"/>
              <a:buChar char="•"/>
            </a:pPr>
            <a:r>
              <a:rPr lang="en-US" b="0" i="0" dirty="0">
                <a:solidFill>
                  <a:srgbClr val="000000"/>
                </a:solidFill>
                <a:effectLst/>
                <a:latin typeface="inherit"/>
              </a:rPr>
              <a:t>Professors cannot engage in intimate relationships with students in their courses.</a:t>
            </a:r>
          </a:p>
          <a:p>
            <a:pPr marL="0" indent="0">
              <a:buNone/>
            </a:pPr>
            <a:endParaRPr lang="en-US" dirty="0"/>
          </a:p>
        </p:txBody>
      </p:sp>
    </p:spTree>
    <p:extLst>
      <p:ext uri="{BB962C8B-B14F-4D97-AF65-F5344CB8AC3E}">
        <p14:creationId xmlns:p14="http://schemas.microsoft.com/office/powerpoint/2010/main" val="3068790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Happens if I File a Complaint?</a:t>
            </a:r>
          </a:p>
        </p:txBody>
      </p:sp>
      <p:sp>
        <p:nvSpPr>
          <p:cNvPr id="3" name="Content Placeholder 2"/>
          <p:cNvSpPr>
            <a:spLocks noGrp="1"/>
          </p:cNvSpPr>
          <p:nvPr>
            <p:ph idx="1"/>
          </p:nvPr>
        </p:nvSpPr>
        <p:spPr/>
        <p:txBody>
          <a:bodyPr>
            <a:normAutofit fontScale="85000" lnSpcReduction="10000"/>
          </a:bodyPr>
          <a:lstStyle/>
          <a:p>
            <a:r>
              <a:rPr lang="en-US" sz="2800" b="1" u="sng" dirty="0"/>
              <a:t>All</a:t>
            </a:r>
            <a:r>
              <a:rPr lang="en-US" sz="2800" b="1" dirty="0"/>
              <a:t> </a:t>
            </a:r>
            <a:r>
              <a:rPr lang="en-US" sz="2800" dirty="0"/>
              <a:t>student complaints of sexual misconduct are promptly investigated by the Title IX Coordinator, with assistance from Public Safety and Student Affairs where appropriate.</a:t>
            </a:r>
          </a:p>
          <a:p>
            <a:r>
              <a:rPr lang="en-US" sz="2800" dirty="0"/>
              <a:t>More details on investigations are in the Sexual Misconduct Policy and available by contacting the Title IX Coordinator.</a:t>
            </a:r>
          </a:p>
          <a:p>
            <a:pPr fontAlgn="base">
              <a:spcAft>
                <a:spcPts val="1050"/>
              </a:spcAft>
            </a:pPr>
            <a:r>
              <a:rPr lang="en-US" sz="2800" dirty="0"/>
              <a:t>Details on the Student Adjudicatory Process are in the Sexual Misconduct Policy and available by contacting the VP of Student Affairs.</a:t>
            </a:r>
          </a:p>
          <a:p>
            <a:r>
              <a:rPr lang="en-US" sz="2800" dirty="0"/>
              <a:t>All students are encouraged, though not required, to report incidents of sexual assault to the NYPD.  Public Safety will provide assistance with this.</a:t>
            </a:r>
          </a:p>
          <a:p>
            <a:endParaRPr lang="en-US" sz="2800" u="sng" dirty="0"/>
          </a:p>
        </p:txBody>
      </p:sp>
      <p:sp>
        <p:nvSpPr>
          <p:cNvPr id="4" name="Slide Number Placeholder 3"/>
          <p:cNvSpPr>
            <a:spLocks noGrp="1"/>
          </p:cNvSpPr>
          <p:nvPr>
            <p:ph type="sldNum" sz="quarter" idx="12"/>
          </p:nvPr>
        </p:nvSpPr>
        <p:spPr/>
        <p:txBody>
          <a:bodyPr/>
          <a:lstStyle/>
          <a:p>
            <a:fld id="{A0B1D241-89EF-44EB-AD2F-EB49C8D46E0C}" type="slidenum">
              <a:rPr lang="en-US" smtClean="0"/>
              <a:t>36</a:t>
            </a:fld>
            <a:endParaRPr lang="en-US" dirty="0"/>
          </a:p>
        </p:txBody>
      </p:sp>
    </p:spTree>
    <p:extLst>
      <p:ext uri="{BB962C8B-B14F-4D97-AF65-F5344CB8AC3E}">
        <p14:creationId xmlns:p14="http://schemas.microsoft.com/office/powerpoint/2010/main" val="1073080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150" dirty="0"/>
              <a:t>Supportive Measures and Accommodations</a:t>
            </a:r>
          </a:p>
        </p:txBody>
      </p:sp>
      <p:sp>
        <p:nvSpPr>
          <p:cNvPr id="3" name="Content Placeholder 2"/>
          <p:cNvSpPr>
            <a:spLocks noGrp="1"/>
          </p:cNvSpPr>
          <p:nvPr>
            <p:ph idx="1"/>
          </p:nvPr>
        </p:nvSpPr>
        <p:spPr/>
        <p:txBody>
          <a:bodyPr>
            <a:normAutofit/>
          </a:bodyPr>
          <a:lstStyle/>
          <a:p>
            <a:r>
              <a:rPr lang="en-US" sz="2400" dirty="0"/>
              <a:t>Supportive measures and accommodations are available from the College to complainants, respondents and other affected parties.  </a:t>
            </a:r>
          </a:p>
          <a:p>
            <a:r>
              <a:rPr lang="en-US" sz="2400" dirty="0"/>
              <a:t>For example, the College may offer:</a:t>
            </a:r>
          </a:p>
          <a:p>
            <a:pPr lvl="1"/>
            <a:r>
              <a:rPr lang="en-US" sz="2400" dirty="0"/>
              <a:t>Security escort</a:t>
            </a:r>
          </a:p>
          <a:p>
            <a:pPr lvl="1"/>
            <a:r>
              <a:rPr lang="en-US" sz="2400" dirty="0"/>
              <a:t>Class rescheduling/reassignment</a:t>
            </a:r>
          </a:p>
          <a:p>
            <a:pPr lvl="1"/>
            <a:r>
              <a:rPr lang="en-US" sz="2400" dirty="0"/>
              <a:t>Counseling</a:t>
            </a:r>
          </a:p>
          <a:p>
            <a:pPr lvl="1"/>
            <a:r>
              <a:rPr lang="en-US" sz="2400" dirty="0"/>
              <a:t>Academic Assistance</a:t>
            </a:r>
          </a:p>
          <a:p>
            <a:pPr lvl="1"/>
            <a:r>
              <a:rPr lang="en-US" sz="2400" dirty="0"/>
              <a:t>No Contact Order</a:t>
            </a:r>
          </a:p>
          <a:p>
            <a:pPr marL="0" indent="0">
              <a:buNone/>
            </a:pPr>
            <a:r>
              <a:rPr lang="en-US" sz="2800" dirty="0"/>
              <a:t>	</a:t>
            </a:r>
          </a:p>
        </p:txBody>
      </p:sp>
      <p:sp>
        <p:nvSpPr>
          <p:cNvPr id="4" name="Slide Number Placeholder 3"/>
          <p:cNvSpPr>
            <a:spLocks noGrp="1"/>
          </p:cNvSpPr>
          <p:nvPr>
            <p:ph type="sldNum" sz="quarter" idx="12"/>
          </p:nvPr>
        </p:nvSpPr>
        <p:spPr/>
        <p:txBody>
          <a:bodyPr/>
          <a:lstStyle/>
          <a:p>
            <a:fld id="{A0B1D241-89EF-44EB-AD2F-EB49C8D46E0C}" type="slidenum">
              <a:rPr lang="en-US" smtClean="0"/>
              <a:t>37</a:t>
            </a:fld>
            <a:endParaRPr lang="en-US" dirty="0"/>
          </a:p>
        </p:txBody>
      </p:sp>
    </p:spTree>
    <p:extLst>
      <p:ext uri="{BB962C8B-B14F-4D97-AF65-F5344CB8AC3E}">
        <p14:creationId xmlns:p14="http://schemas.microsoft.com/office/powerpoint/2010/main" val="330208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Orders of Protection</a:t>
            </a:r>
          </a:p>
        </p:txBody>
      </p:sp>
      <p:sp>
        <p:nvSpPr>
          <p:cNvPr id="3" name="Content Placeholder 2"/>
          <p:cNvSpPr>
            <a:spLocks noGrp="1"/>
          </p:cNvSpPr>
          <p:nvPr>
            <p:ph idx="1"/>
          </p:nvPr>
        </p:nvSpPr>
        <p:spPr/>
        <p:txBody>
          <a:bodyPr>
            <a:normAutofit lnSpcReduction="10000"/>
          </a:bodyPr>
          <a:lstStyle/>
          <a:p>
            <a:pPr marL="0" indent="0">
              <a:buNone/>
            </a:pPr>
            <a:r>
              <a:rPr lang="en-US" dirty="0"/>
              <a:t>An </a:t>
            </a:r>
            <a:r>
              <a:rPr lang="en-US" b="1" dirty="0"/>
              <a:t>Order of Protection </a:t>
            </a:r>
            <a:r>
              <a:rPr lang="en-US" dirty="0"/>
              <a:t>(OOP) is a court order, authorized by a Judge, informing an individual to stay away from a complainant. </a:t>
            </a:r>
          </a:p>
          <a:p>
            <a:pPr>
              <a:buFontTx/>
              <a:buChar char="-"/>
            </a:pPr>
            <a:r>
              <a:rPr lang="en-US" dirty="0"/>
              <a:t>The College does not have the ability to grant an OOP but Public Safety will help enforce an order. </a:t>
            </a:r>
          </a:p>
          <a:p>
            <a:pPr>
              <a:buFontTx/>
              <a:buChar char="-"/>
            </a:pPr>
            <a:r>
              <a:rPr lang="en-US" b="1" dirty="0">
                <a:solidFill>
                  <a:schemeClr val="accent6"/>
                </a:solidFill>
              </a:rPr>
              <a:t>Be sure to advise the Title IX Coordinator or Public Safety if you have an Order of Protection against another individual.</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38</a:t>
            </a:fld>
            <a:endParaRPr lang="en-US" dirty="0"/>
          </a:p>
        </p:txBody>
      </p:sp>
    </p:spTree>
    <p:extLst>
      <p:ext uri="{BB962C8B-B14F-4D97-AF65-F5344CB8AC3E}">
        <p14:creationId xmlns:p14="http://schemas.microsoft.com/office/powerpoint/2010/main" val="296273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Confidentiality</a:t>
            </a:r>
          </a:p>
        </p:txBody>
      </p:sp>
      <p:sp>
        <p:nvSpPr>
          <p:cNvPr id="3" name="Content Placeholder 2"/>
          <p:cNvSpPr>
            <a:spLocks noGrp="1"/>
          </p:cNvSpPr>
          <p:nvPr>
            <p:ph idx="1"/>
          </p:nvPr>
        </p:nvSpPr>
        <p:spPr/>
        <p:txBody>
          <a:bodyPr/>
          <a:lstStyle/>
          <a:p>
            <a:r>
              <a:rPr lang="en-US" dirty="0"/>
              <a:t>What if I am not ready for an investigation that might disclose my identity?</a:t>
            </a:r>
          </a:p>
          <a:p>
            <a:pPr lvl="1"/>
            <a:r>
              <a:rPr lang="en-US" dirty="0"/>
              <a:t>The College encourages you to report the incident to one of the College’s mental health counselors.</a:t>
            </a:r>
          </a:p>
          <a:p>
            <a:pPr lvl="1"/>
            <a:r>
              <a:rPr lang="en-US" dirty="0"/>
              <a:t>These counselors can talk to you confidentially, with rare exceptions, and can help you make the best decision for you.</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39</a:t>
            </a:fld>
            <a:endParaRPr lang="en-US" dirty="0"/>
          </a:p>
        </p:txBody>
      </p:sp>
    </p:spTree>
    <p:extLst>
      <p:ext uri="{BB962C8B-B14F-4D97-AF65-F5344CB8AC3E}">
        <p14:creationId xmlns:p14="http://schemas.microsoft.com/office/powerpoint/2010/main" val="158013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t>YOU ARE NOT ALONE</a:t>
            </a:r>
            <a:br>
              <a:rPr lang="en-US" sz="3200" b="1" dirty="0"/>
            </a:br>
            <a:r>
              <a:rPr lang="en-US" sz="3200" b="1" dirty="0"/>
              <a:t>CAMPUS RESOURCES</a:t>
            </a: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marL="0" indent="0">
              <a:buNone/>
            </a:pPr>
            <a:r>
              <a:rPr lang="en-US" dirty="0">
                <a:cs typeface="Times New Roman" panose="02020603050405020304" pitchFamily="18" charset="0"/>
              </a:rPr>
              <a:t>If you experience or observe any form of sexual harassment, gender-based harassment and/or sexual violence you should contact: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57150" indent="0">
              <a:buNone/>
            </a:pPr>
            <a:endParaRPr lang="en-US" dirty="0">
              <a:latin typeface="Times New Roman" panose="02020603050405020304" pitchFamily="18" charset="0"/>
              <a:cs typeface="Times New Roman" panose="02020603050405020304" pitchFamily="18" charset="0"/>
            </a:endParaRPr>
          </a:p>
          <a:p>
            <a:pPr marL="57150" indent="0">
              <a:buNone/>
            </a:pPr>
            <a:r>
              <a:rPr lang="en-US" dirty="0">
                <a:cs typeface="Times New Roman" panose="02020603050405020304" pitchFamily="18" charset="0"/>
              </a:rPr>
              <a:t>You are also encouraged to report all cases involving any form of sexual violence and/or stalking to the NYPD. We will assist you if you wish. </a:t>
            </a:r>
          </a:p>
          <a:p>
            <a:pPr lvl="1"/>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8" name="Table 7">
            <a:extLst>
              <a:ext uri="{FF2B5EF4-FFF2-40B4-BE49-F238E27FC236}">
                <a16:creationId xmlns:a16="http://schemas.microsoft.com/office/drawing/2014/main" id="{87BBAF9E-1E57-470F-8291-879EC87A0FDF}"/>
              </a:ext>
            </a:extLst>
          </p:cNvPr>
          <p:cNvGraphicFramePr>
            <a:graphicFrameLocks noGrp="1"/>
          </p:cNvGraphicFramePr>
          <p:nvPr>
            <p:extLst>
              <p:ext uri="{D42A27DB-BD31-4B8C-83A1-F6EECF244321}">
                <p14:modId xmlns:p14="http://schemas.microsoft.com/office/powerpoint/2010/main" val="931848063"/>
              </p:ext>
            </p:extLst>
          </p:nvPr>
        </p:nvGraphicFramePr>
        <p:xfrm>
          <a:off x="609600" y="2286000"/>
          <a:ext cx="7467600" cy="3177223"/>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3325346705"/>
                    </a:ext>
                  </a:extLst>
                </a:gridCol>
                <a:gridCol w="3733800">
                  <a:extLst>
                    <a:ext uri="{9D8B030D-6E8A-4147-A177-3AD203B41FA5}">
                      <a16:colId xmlns:a16="http://schemas.microsoft.com/office/drawing/2014/main" val="3781274485"/>
                    </a:ext>
                  </a:extLst>
                </a:gridCol>
              </a:tblGrid>
              <a:tr h="1439863">
                <a:tc>
                  <a:txBody>
                    <a:bodyPr/>
                    <a:lstStyle/>
                    <a:p>
                      <a:pPr lvl="0" algn="ctr"/>
                      <a:r>
                        <a:rPr lang="en-US" b="1" dirty="0">
                          <a:cs typeface="Times New Roman" panose="02020603050405020304" pitchFamily="18" charset="0"/>
                        </a:rPr>
                        <a:t>Title IX Coordinator: </a:t>
                      </a:r>
                    </a:p>
                    <a:p>
                      <a:pPr lvl="0" algn="ctr"/>
                      <a:r>
                        <a:rPr lang="en-US" b="1" dirty="0">
                          <a:cs typeface="Times New Roman" panose="02020603050405020304" pitchFamily="18" charset="0"/>
                        </a:rPr>
                        <a:t>Patricia Cody, </a:t>
                      </a:r>
                      <a:r>
                        <a:rPr lang="en-US" b="1" dirty="0" err="1">
                          <a:cs typeface="Times New Roman" panose="02020603050405020304" pitchFamily="18" charset="0"/>
                        </a:rPr>
                        <a:t>Namm</a:t>
                      </a:r>
                      <a:r>
                        <a:rPr lang="en-US" b="1" dirty="0">
                          <a:cs typeface="Times New Roman" panose="02020603050405020304" pitchFamily="18" charset="0"/>
                        </a:rPr>
                        <a:t> 322</a:t>
                      </a:r>
                    </a:p>
                    <a:p>
                      <a:pPr marL="0" lvl="0" indent="0" algn="ctr">
                        <a:buNone/>
                      </a:pPr>
                      <a:r>
                        <a:rPr lang="en-US" dirty="0">
                          <a:cs typeface="Times New Roman" panose="02020603050405020304" pitchFamily="18" charset="0"/>
                          <a:hlinkClick r:id="rId3"/>
                        </a:rPr>
                        <a:t>pcody@citytech.cuny.edu</a:t>
                      </a:r>
                      <a:r>
                        <a:rPr lang="en-US" dirty="0">
                          <a:cs typeface="Times New Roman" panose="02020603050405020304" pitchFamily="18" charset="0"/>
                        </a:rPr>
                        <a:t>, </a:t>
                      </a:r>
                    </a:p>
                    <a:p>
                      <a:pPr marL="0" lvl="0" indent="0" algn="ctr">
                        <a:buNone/>
                      </a:pPr>
                      <a:r>
                        <a:rPr lang="en-US" dirty="0">
                          <a:cs typeface="Times New Roman" panose="02020603050405020304" pitchFamily="18" charset="0"/>
                        </a:rPr>
                        <a:t>718-260-4983</a:t>
                      </a:r>
                      <a:endParaRPr lang="en-US" dirty="0"/>
                    </a:p>
                  </a:txBody>
                  <a:tcPr/>
                </a:tc>
                <a:tc>
                  <a:txBody>
                    <a:bodyPr/>
                    <a:lstStyle/>
                    <a:p>
                      <a:pPr lvl="0" algn="ctr"/>
                      <a:r>
                        <a:rPr lang="en-US" b="1" dirty="0">
                          <a:cs typeface="Times New Roman" panose="02020603050405020304" pitchFamily="18" charset="0"/>
                        </a:rPr>
                        <a:t>Director of Public Safety:</a:t>
                      </a:r>
                    </a:p>
                    <a:p>
                      <a:pPr lvl="0" algn="ctr"/>
                      <a:r>
                        <a:rPr lang="en-US" b="1" dirty="0">
                          <a:cs typeface="Times New Roman" panose="02020603050405020304" pitchFamily="18" charset="0"/>
                        </a:rPr>
                        <a:t>Jessica Marrero, </a:t>
                      </a:r>
                      <a:r>
                        <a:rPr lang="en-US" b="1" dirty="0" err="1">
                          <a:cs typeface="Times New Roman" panose="02020603050405020304" pitchFamily="18" charset="0"/>
                        </a:rPr>
                        <a:t>Namm</a:t>
                      </a:r>
                      <a:r>
                        <a:rPr lang="en-US" b="1" dirty="0">
                          <a:cs typeface="Times New Roman" panose="02020603050405020304" pitchFamily="18" charset="0"/>
                        </a:rPr>
                        <a:t> 109</a:t>
                      </a:r>
                    </a:p>
                    <a:p>
                      <a:pPr lvl="0" algn="ctr"/>
                      <a:r>
                        <a:rPr lang="en-US" dirty="0">
                          <a:cs typeface="Times New Roman" panose="02020603050405020304" pitchFamily="18" charset="0"/>
                          <a:hlinkClick r:id="rId4"/>
                        </a:rPr>
                        <a:t>JMarrero@citytech.cuny.edu</a:t>
                      </a:r>
                      <a:r>
                        <a:rPr lang="en-US" dirty="0">
                          <a:cs typeface="Times New Roman" panose="02020603050405020304" pitchFamily="18" charset="0"/>
                        </a:rPr>
                        <a:t> </a:t>
                      </a:r>
                    </a:p>
                    <a:p>
                      <a:pPr lvl="0" algn="ctr"/>
                      <a:r>
                        <a:rPr lang="en-US" dirty="0">
                          <a:cs typeface="Times New Roman" panose="02020603050405020304" pitchFamily="18" charset="0"/>
                        </a:rPr>
                        <a:t>718-260-5550</a:t>
                      </a:r>
                      <a:endParaRPr lang="en-US" dirty="0"/>
                    </a:p>
                  </a:txBody>
                  <a:tcPr/>
                </a:tc>
                <a:extLst>
                  <a:ext uri="{0D108BD9-81ED-4DB2-BD59-A6C34878D82A}">
                    <a16:rowId xmlns:a16="http://schemas.microsoft.com/office/drawing/2014/main" val="2249161022"/>
                  </a:ext>
                </a:extLst>
              </a:tr>
              <a:tr h="1439863">
                <a:tc>
                  <a:txBody>
                    <a:bodyPr/>
                    <a:lstStyle/>
                    <a:p>
                      <a:pPr lvl="0" algn="ctr"/>
                      <a:r>
                        <a:rPr lang="en-US" b="1" dirty="0">
                          <a:cs typeface="Times New Roman" panose="02020603050405020304" pitchFamily="18" charset="0"/>
                        </a:rPr>
                        <a:t>VP of Enrollment &amp; Student Affairs: </a:t>
                      </a:r>
                    </a:p>
                    <a:p>
                      <a:pPr lvl="0" algn="ctr"/>
                      <a:r>
                        <a:rPr lang="en-US" b="1" dirty="0">
                          <a:cs typeface="Times New Roman" panose="02020603050405020304" pitchFamily="18" charset="0"/>
                        </a:rPr>
                        <a:t>Marling Sone</a:t>
                      </a:r>
                      <a:r>
                        <a:rPr lang="en-US" b="1" dirty="0">
                          <a:latin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Calibri" panose="020F0502020204030204" pitchFamily="34" charset="0"/>
                        </a:rPr>
                        <a:t>Namm</a:t>
                      </a:r>
                      <a:r>
                        <a:rPr lang="en-US" b="1" dirty="0">
                          <a:latin typeface="Times New Roman" panose="02020603050405020304" pitchFamily="18" charset="0"/>
                          <a:cs typeface="Times New Roman" panose="02020603050405020304" pitchFamily="18" charset="0"/>
                        </a:rPr>
                        <a:t> </a:t>
                      </a:r>
                      <a:r>
                        <a:rPr lang="en-US" b="1" dirty="0">
                          <a:latin typeface="+mn-lt"/>
                          <a:cs typeface="Times New Roman" panose="02020603050405020304" pitchFamily="18" charset="0"/>
                        </a:rPr>
                        <a:t>325</a:t>
                      </a:r>
                      <a:r>
                        <a:rPr lang="en-US" dirty="0">
                          <a:latin typeface="Times New Roman" panose="02020603050405020304" pitchFamily="18" charset="0"/>
                          <a:cs typeface="Times New Roman" panose="02020603050405020304" pitchFamily="18" charset="0"/>
                        </a:rPr>
                        <a:t> </a:t>
                      </a:r>
                      <a:r>
                        <a:rPr lang="en-US" dirty="0">
                          <a:latin typeface="+mn-lt"/>
                          <a:cs typeface="Times New Roman" panose="02020603050405020304" pitchFamily="18" charset="0"/>
                          <a:hlinkClick r:id="rId5"/>
                        </a:rPr>
                        <a:t>msone@citytech.cuny.edu</a:t>
                      </a:r>
                      <a:r>
                        <a:rPr lang="en-US" dirty="0">
                          <a:latin typeface="+mn-lt"/>
                          <a:cs typeface="Times New Roman" panose="02020603050405020304" pitchFamily="18" charset="0"/>
                        </a:rPr>
                        <a:t> </a:t>
                      </a:r>
                    </a:p>
                    <a:p>
                      <a:pPr lvl="0" algn="ctr"/>
                      <a:r>
                        <a:rPr lang="en-US" dirty="0">
                          <a:latin typeface="+mn-lt"/>
                          <a:cs typeface="Times New Roman" panose="02020603050405020304" pitchFamily="18" charset="0"/>
                        </a:rPr>
                        <a:t>718-260-5111</a:t>
                      </a:r>
                      <a:endParaRPr lang="en-US" dirty="0">
                        <a:latin typeface="+mn-lt"/>
                      </a:endParaRPr>
                    </a:p>
                  </a:txBody>
                  <a:tcPr/>
                </a:tc>
                <a:tc>
                  <a:txBody>
                    <a:bodyPr/>
                    <a:lstStyle/>
                    <a:p>
                      <a:pPr lvl="0" algn="ctr"/>
                      <a:r>
                        <a:rPr lang="en-US" sz="1800" b="1" kern="1200" dirty="0">
                          <a:solidFill>
                            <a:schemeClr val="tx1"/>
                          </a:solidFill>
                          <a:latin typeface="+mn-lt"/>
                          <a:ea typeface="+mn-ea"/>
                          <a:cs typeface="Times New Roman" panose="02020603050405020304" pitchFamily="18" charset="0"/>
                        </a:rPr>
                        <a:t>Director of Student Wellness and Counseling Center:  </a:t>
                      </a:r>
                    </a:p>
                    <a:p>
                      <a:pPr lvl="0" algn="ctr"/>
                      <a:r>
                        <a:rPr lang="en-US" sz="1800" b="1" kern="1200" dirty="0" err="1">
                          <a:solidFill>
                            <a:schemeClr val="tx1"/>
                          </a:solidFill>
                          <a:latin typeface="+mn-lt"/>
                          <a:ea typeface="+mn-ea"/>
                          <a:cs typeface="Times New Roman" panose="02020603050405020304" pitchFamily="18" charset="0"/>
                        </a:rPr>
                        <a:t>Ashari</a:t>
                      </a:r>
                      <a:r>
                        <a:rPr lang="en-US" sz="1800" b="1" kern="1200" dirty="0">
                          <a:solidFill>
                            <a:schemeClr val="tx1"/>
                          </a:solidFill>
                          <a:latin typeface="+mn-lt"/>
                          <a:ea typeface="+mn-ea"/>
                          <a:cs typeface="Times New Roman" panose="02020603050405020304" pitchFamily="18" charset="0"/>
                        </a:rPr>
                        <a:t> Edwards, </a:t>
                      </a:r>
                      <a:r>
                        <a:rPr lang="en-US" sz="1800" b="1" kern="1200" dirty="0" err="1">
                          <a:solidFill>
                            <a:schemeClr val="tx1"/>
                          </a:solidFill>
                          <a:latin typeface="+mn-lt"/>
                          <a:ea typeface="+mn-ea"/>
                          <a:cs typeface="Times New Roman" panose="02020603050405020304" pitchFamily="18" charset="0"/>
                        </a:rPr>
                        <a:t>Namm</a:t>
                      </a:r>
                      <a:r>
                        <a:rPr lang="en-US" sz="1800" b="1" kern="1200" dirty="0">
                          <a:solidFill>
                            <a:schemeClr val="tx1"/>
                          </a:solidFill>
                          <a:latin typeface="+mn-lt"/>
                          <a:ea typeface="+mn-ea"/>
                          <a:cs typeface="Times New Roman" panose="02020603050405020304" pitchFamily="18" charset="0"/>
                        </a:rPr>
                        <a:t> 108</a:t>
                      </a:r>
                    </a:p>
                    <a:p>
                      <a:pPr lvl="0" algn="ctr"/>
                      <a:r>
                        <a:rPr lang="en-US" dirty="0">
                          <a:latin typeface="+mn-lt"/>
                          <a:cs typeface="Times New Roman" panose="02020603050405020304" pitchFamily="18" charset="0"/>
                          <a:hlinkClick r:id="rId6"/>
                        </a:rPr>
                        <a:t>Ashari.Edwards60@citytech.cuny.edu</a:t>
                      </a:r>
                      <a:endParaRPr lang="en-US" dirty="0">
                        <a:latin typeface="+mn-lt"/>
                        <a:cs typeface="Times New Roman" panose="02020603050405020304" pitchFamily="18" charset="0"/>
                      </a:endParaRPr>
                    </a:p>
                    <a:p>
                      <a:pPr lvl="0" algn="ctr"/>
                      <a:r>
                        <a:rPr lang="en-US" dirty="0">
                          <a:latin typeface="+mn-lt"/>
                          <a:cs typeface="Times New Roman" panose="02020603050405020304" pitchFamily="18" charset="0"/>
                        </a:rPr>
                        <a:t>718-260-5030</a:t>
                      </a:r>
                    </a:p>
                    <a:p>
                      <a:endParaRPr lang="en-US" dirty="0"/>
                    </a:p>
                  </a:txBody>
                  <a:tcPr/>
                </a:tc>
                <a:extLst>
                  <a:ext uri="{0D108BD9-81ED-4DB2-BD59-A6C34878D82A}">
                    <a16:rowId xmlns:a16="http://schemas.microsoft.com/office/drawing/2014/main" val="3393816721"/>
                  </a:ext>
                </a:extLst>
              </a:tr>
            </a:tbl>
          </a:graphicData>
        </a:graphic>
      </p:graphicFrame>
    </p:spTree>
    <p:extLst>
      <p:ext uri="{BB962C8B-B14F-4D97-AF65-F5344CB8AC3E}">
        <p14:creationId xmlns:p14="http://schemas.microsoft.com/office/powerpoint/2010/main" val="77748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Confidentiality/Privacy </a:t>
            </a:r>
          </a:p>
        </p:txBody>
      </p:sp>
      <p:sp>
        <p:nvSpPr>
          <p:cNvPr id="3" name="Content Placeholder 2"/>
          <p:cNvSpPr>
            <a:spLocks noGrp="1"/>
          </p:cNvSpPr>
          <p:nvPr>
            <p:ph idx="1"/>
          </p:nvPr>
        </p:nvSpPr>
        <p:spPr/>
        <p:txBody>
          <a:bodyPr>
            <a:normAutofit fontScale="92500"/>
          </a:bodyPr>
          <a:lstStyle/>
          <a:p>
            <a:r>
              <a:rPr lang="en-US" dirty="0"/>
              <a:t>Certain employees have a duty to report any incident of sexual violence or sexual harassment to the Title IX Coordinator and/or Director of Public Safety and/or VP of Student Affairs.</a:t>
            </a:r>
          </a:p>
          <a:p>
            <a:r>
              <a:rPr lang="en-US" dirty="0"/>
              <a:t>If you request that your identity remain confidential, the Title IX Coordinator will try to honor that request if possible.  Remember that this will limit the effectiveness of the investigation.  </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40</a:t>
            </a:fld>
            <a:endParaRPr lang="en-US" dirty="0"/>
          </a:p>
        </p:txBody>
      </p:sp>
    </p:spTree>
    <p:extLst>
      <p:ext uri="{BB962C8B-B14F-4D97-AF65-F5344CB8AC3E}">
        <p14:creationId xmlns:p14="http://schemas.microsoft.com/office/powerpoint/2010/main" val="1983449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0" dirty="0"/>
              <a:t>Responsible Employees</a:t>
            </a:r>
          </a:p>
        </p:txBody>
      </p:sp>
      <p:sp>
        <p:nvSpPr>
          <p:cNvPr id="3" name="Content Placeholder 2"/>
          <p:cNvSpPr>
            <a:spLocks noGrp="1"/>
          </p:cNvSpPr>
          <p:nvPr>
            <p:ph idx="1"/>
          </p:nvPr>
        </p:nvSpPr>
        <p:spPr>
          <a:xfrm>
            <a:off x="533400" y="2057399"/>
            <a:ext cx="8229600" cy="4525963"/>
          </a:xfrm>
        </p:spPr>
        <p:txBody>
          <a:bodyPr numCol="2">
            <a:normAutofit fontScale="25000" lnSpcReduction="20000"/>
          </a:bodyPr>
          <a:lstStyle/>
          <a:p>
            <a:pPr algn="l" fontAlgn="base">
              <a:spcAft>
                <a:spcPts val="1050"/>
              </a:spcAft>
              <a:buFont typeface="Arial" panose="020B0604020202020204" pitchFamily="34" charset="0"/>
              <a:buChar char="•"/>
            </a:pPr>
            <a:r>
              <a:rPr lang="en-US" sz="6200" b="0" i="0" dirty="0">
                <a:solidFill>
                  <a:srgbClr val="000000"/>
                </a:solidFill>
                <a:effectLst/>
              </a:rPr>
              <a:t>College Title IX Coordinator staff</a:t>
            </a:r>
          </a:p>
          <a:p>
            <a:pPr algn="l" fontAlgn="base">
              <a:spcAft>
                <a:spcPts val="1050"/>
              </a:spcAft>
              <a:buFont typeface="Arial" panose="020B0604020202020204" pitchFamily="34" charset="0"/>
              <a:buChar char="•"/>
            </a:pPr>
            <a:r>
              <a:rPr lang="en-US" sz="6200" b="0" i="0" dirty="0">
                <a:solidFill>
                  <a:srgbClr val="000000"/>
                </a:solidFill>
                <a:effectLst/>
              </a:rPr>
              <a:t>Office of Public Safety Employees (all)</a:t>
            </a:r>
          </a:p>
          <a:p>
            <a:pPr algn="l" fontAlgn="base">
              <a:spcAft>
                <a:spcPts val="1050"/>
              </a:spcAft>
              <a:buFont typeface="Arial" panose="020B0604020202020204" pitchFamily="34" charset="0"/>
              <a:buChar char="•"/>
            </a:pPr>
            <a:r>
              <a:rPr lang="en-US" sz="6200" b="0" i="0" dirty="0">
                <a:solidFill>
                  <a:srgbClr val="000000"/>
                </a:solidFill>
                <a:effectLst/>
              </a:rPr>
              <a:t>VP For Student Affairs or Dean of Students and all staff housed in those offices (other than staff that are designated as confidential employees)</a:t>
            </a:r>
          </a:p>
          <a:p>
            <a:pPr algn="l" fontAlgn="base">
              <a:spcAft>
                <a:spcPts val="1050"/>
              </a:spcAft>
              <a:buFont typeface="Arial" panose="020B0604020202020204" pitchFamily="34" charset="0"/>
              <a:buChar char="•"/>
            </a:pPr>
            <a:r>
              <a:rPr lang="en-US" sz="6200" b="0" i="0" dirty="0">
                <a:solidFill>
                  <a:srgbClr val="000000"/>
                </a:solidFill>
                <a:effectLst/>
              </a:rPr>
              <a:t>College President, Vice Presidents and Deans</a:t>
            </a:r>
          </a:p>
          <a:p>
            <a:pPr algn="l" fontAlgn="base">
              <a:spcAft>
                <a:spcPts val="1050"/>
              </a:spcAft>
              <a:buFont typeface="Arial" panose="020B0604020202020204" pitchFamily="34" charset="0"/>
              <a:buChar char="•"/>
            </a:pPr>
            <a:r>
              <a:rPr lang="en-US" sz="6200" b="0" i="0" dirty="0">
                <a:solidFill>
                  <a:srgbClr val="000000"/>
                </a:solidFill>
                <a:effectLst/>
              </a:rPr>
              <a:t>Athletic Staff (all)</a:t>
            </a:r>
          </a:p>
          <a:p>
            <a:pPr algn="l" fontAlgn="base">
              <a:spcAft>
                <a:spcPts val="1050"/>
              </a:spcAft>
              <a:buFont typeface="Arial" panose="020B0604020202020204" pitchFamily="34" charset="0"/>
              <a:buChar char="•"/>
            </a:pPr>
            <a:r>
              <a:rPr lang="en-US" sz="6200" b="0" i="0" dirty="0">
                <a:solidFill>
                  <a:srgbClr val="000000"/>
                </a:solidFill>
                <a:effectLst/>
              </a:rPr>
              <a:t>Department Chairpersons/Executive Officers</a:t>
            </a:r>
          </a:p>
          <a:p>
            <a:pPr algn="l" fontAlgn="base">
              <a:spcAft>
                <a:spcPts val="1050"/>
              </a:spcAft>
              <a:buFont typeface="Arial" panose="020B0604020202020204" pitchFamily="34" charset="0"/>
              <a:buChar char="•"/>
            </a:pPr>
            <a:r>
              <a:rPr lang="en-US" sz="6200" b="0" i="0" dirty="0">
                <a:solidFill>
                  <a:srgbClr val="000000"/>
                </a:solidFill>
                <a:effectLst/>
              </a:rPr>
              <a:t>Directors and Deputy Directors of Human Resources</a:t>
            </a:r>
          </a:p>
          <a:p>
            <a:pPr algn="l" fontAlgn="base">
              <a:spcAft>
                <a:spcPts val="1050"/>
              </a:spcAft>
              <a:buFont typeface="Arial" panose="020B0604020202020204" pitchFamily="34" charset="0"/>
              <a:buChar char="•"/>
            </a:pPr>
            <a:r>
              <a:rPr lang="en-US" sz="6200" b="0" i="0" dirty="0">
                <a:solidFill>
                  <a:srgbClr val="000000"/>
                </a:solidFill>
                <a:effectLst/>
              </a:rPr>
              <a:t>College unit attorneys</a:t>
            </a:r>
          </a:p>
          <a:p>
            <a:pPr algn="l" fontAlgn="base">
              <a:spcAft>
                <a:spcPts val="1050"/>
              </a:spcAft>
              <a:buFont typeface="Arial" panose="020B0604020202020204" pitchFamily="34" charset="0"/>
              <a:buChar char="•"/>
            </a:pPr>
            <a:r>
              <a:rPr lang="en-US" sz="6200" b="0" i="0" dirty="0">
                <a:solidFill>
                  <a:srgbClr val="000000"/>
                </a:solidFill>
                <a:effectLst/>
              </a:rPr>
              <a:t>College/unit labor designee</a:t>
            </a:r>
          </a:p>
          <a:p>
            <a:pPr algn="l" fontAlgn="base">
              <a:spcAft>
                <a:spcPts val="1050"/>
              </a:spcAft>
              <a:buFont typeface="Arial" panose="020B0604020202020204" pitchFamily="34" charset="0"/>
              <a:buChar char="•"/>
            </a:pPr>
            <a:r>
              <a:rPr lang="en-US" sz="6200" b="0" i="0" dirty="0">
                <a:solidFill>
                  <a:srgbClr val="000000"/>
                </a:solidFill>
                <a:effectLst/>
              </a:rPr>
              <a:t>International Educational Liaisons/Study Abroad Campus Directors and Field Directors</a:t>
            </a:r>
          </a:p>
          <a:p>
            <a:pPr algn="l" fontAlgn="base">
              <a:spcAft>
                <a:spcPts val="1050"/>
              </a:spcAft>
              <a:buFont typeface="Arial" panose="020B0604020202020204" pitchFamily="34" charset="0"/>
              <a:buChar char="•"/>
            </a:pPr>
            <a:r>
              <a:rPr lang="en-US" sz="6200" b="0" i="0" dirty="0">
                <a:solidFill>
                  <a:srgbClr val="000000"/>
                </a:solidFill>
                <a:effectLst/>
              </a:rPr>
              <a:t>Faculty and staff members at times when they are leading or supervising students on off-campus trips</a:t>
            </a:r>
          </a:p>
          <a:p>
            <a:pPr algn="l" fontAlgn="base">
              <a:spcAft>
                <a:spcPts val="1050"/>
              </a:spcAft>
              <a:buFont typeface="Arial" panose="020B0604020202020204" pitchFamily="34" charset="0"/>
              <a:buChar char="•"/>
            </a:pPr>
            <a:r>
              <a:rPr lang="en-US" sz="6200" b="0" i="0" dirty="0">
                <a:solidFill>
                  <a:srgbClr val="000000"/>
                </a:solidFill>
                <a:effectLst/>
              </a:rPr>
              <a:t>Faculty or staff advisors to student groups</a:t>
            </a:r>
          </a:p>
          <a:p>
            <a:pPr algn="l" fontAlgn="base">
              <a:spcAft>
                <a:spcPts val="1050"/>
              </a:spcAft>
              <a:buFont typeface="Arial" panose="020B0604020202020204" pitchFamily="34" charset="0"/>
              <a:buChar char="•"/>
            </a:pPr>
            <a:r>
              <a:rPr lang="en-US" sz="6200" b="0" i="0" dirty="0">
                <a:solidFill>
                  <a:srgbClr val="000000"/>
                </a:solidFill>
                <a:effectLst/>
              </a:rPr>
              <a:t>Managers or supervisors, regarding alleged Sexual Misconduct involving people who report to them</a:t>
            </a:r>
          </a:p>
          <a:p>
            <a:pPr algn="l" fontAlgn="base">
              <a:spcAft>
                <a:spcPts val="1050"/>
              </a:spcAft>
              <a:buFont typeface="Arial" panose="020B0604020202020204" pitchFamily="34" charset="0"/>
              <a:buChar char="•"/>
            </a:pPr>
            <a:r>
              <a:rPr lang="en-US" sz="6200" b="0" i="0" dirty="0">
                <a:solidFill>
                  <a:srgbClr val="000000"/>
                </a:solidFill>
                <a:effectLst/>
              </a:rPr>
              <a:t>College Childcare Center staff (all)</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41</a:t>
            </a:fld>
            <a:endParaRPr lang="en-US" dirty="0"/>
          </a:p>
        </p:txBody>
      </p:sp>
      <p:sp>
        <p:nvSpPr>
          <p:cNvPr id="6" name="TextBox 5">
            <a:extLst>
              <a:ext uri="{FF2B5EF4-FFF2-40B4-BE49-F238E27FC236}">
                <a16:creationId xmlns:a16="http://schemas.microsoft.com/office/drawing/2014/main" id="{66450D44-5CE4-44FF-7E1A-6525E7FE09C1}"/>
              </a:ext>
            </a:extLst>
          </p:cNvPr>
          <p:cNvSpPr txBox="1"/>
          <p:nvPr/>
        </p:nvSpPr>
        <p:spPr>
          <a:xfrm>
            <a:off x="533400" y="1275450"/>
            <a:ext cx="7467600" cy="646331"/>
          </a:xfrm>
          <a:prstGeom prst="rect">
            <a:avLst/>
          </a:prstGeom>
          <a:noFill/>
        </p:spPr>
        <p:txBody>
          <a:bodyPr wrap="square" rtlCol="0">
            <a:spAutoFit/>
          </a:bodyPr>
          <a:lstStyle/>
          <a:p>
            <a:pPr marL="0" indent="0">
              <a:buNone/>
            </a:pPr>
            <a:r>
              <a:rPr lang="en-US"/>
              <a:t>CUNY has designated the following individuals, at the College, as those </a:t>
            </a:r>
            <a:r>
              <a:rPr lang="en-US" b="1">
                <a:solidFill>
                  <a:srgbClr val="FF0000"/>
                </a:solidFill>
              </a:rPr>
              <a:t>who must report </a:t>
            </a:r>
            <a:r>
              <a:rPr lang="en-US"/>
              <a:t>to the Title IX Coordinator:</a:t>
            </a:r>
            <a:endParaRPr lang="en-US" dirty="0"/>
          </a:p>
        </p:txBody>
      </p:sp>
    </p:spTree>
    <p:extLst>
      <p:ext uri="{BB962C8B-B14F-4D97-AF65-F5344CB8AC3E}">
        <p14:creationId xmlns:p14="http://schemas.microsoft.com/office/powerpoint/2010/main" val="1803950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Retaliation?</a:t>
            </a:r>
          </a:p>
        </p:txBody>
      </p:sp>
      <p:sp>
        <p:nvSpPr>
          <p:cNvPr id="3" name="Content Placeholder 2"/>
          <p:cNvSpPr>
            <a:spLocks noGrp="1"/>
          </p:cNvSpPr>
          <p:nvPr>
            <p:ph idx="1"/>
          </p:nvPr>
        </p:nvSpPr>
        <p:spPr>
          <a:xfrm>
            <a:off x="457200" y="1219200"/>
            <a:ext cx="8229600" cy="4876800"/>
          </a:xfrm>
        </p:spPr>
        <p:txBody>
          <a:bodyPr>
            <a:normAutofit fontScale="25000" lnSpcReduction="20000"/>
          </a:bodyPr>
          <a:lstStyle/>
          <a:p>
            <a:pPr marL="0" indent="0">
              <a:buNone/>
            </a:pPr>
            <a:endParaRPr lang="en-US" sz="11200" dirty="0"/>
          </a:p>
          <a:p>
            <a:r>
              <a:rPr lang="en-US" sz="11200" dirty="0"/>
              <a:t>Retaliation is adverse treatment of an individual as a result of that individual’s reporting Sexual Misconduct, assisting someone to report Sexual Misconduct, opposing in a reasonable manner an act or policy believed to constitute Sexual Misconduct, or participating in any manner (or refusing to participate) in an investigation or resolution under the College’s Sexual Misconduct Policy (SMP).</a:t>
            </a:r>
          </a:p>
          <a:p>
            <a:r>
              <a:rPr lang="en-US" sz="11200" dirty="0"/>
              <a:t>Adverse treatment includes intimidation, threats, coercion, or discrimination for the purpose of interfering with any right or privilege secured by the SMP. All individuals are prohibited from engaging in retaliation, including complainants, respondents and others, such as friends or relatives of the parties.</a:t>
            </a:r>
          </a:p>
          <a:p>
            <a:pPr marL="0" indent="0">
              <a:buNone/>
            </a:pPr>
            <a:endParaRPr lang="en-US" sz="11200" dirty="0"/>
          </a:p>
          <a:p>
            <a:pPr marL="0" indent="0">
              <a:buNone/>
            </a:pPr>
            <a:r>
              <a:rPr lang="en-US" sz="4400" dirty="0"/>
              <a:t> </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42</a:t>
            </a:fld>
            <a:endParaRPr lang="en-US" dirty="0"/>
          </a:p>
        </p:txBody>
      </p:sp>
    </p:spTree>
    <p:extLst>
      <p:ext uri="{BB962C8B-B14F-4D97-AF65-F5344CB8AC3E}">
        <p14:creationId xmlns:p14="http://schemas.microsoft.com/office/powerpoint/2010/main" val="1367041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OF COMPLETION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PRESENTED TO</a:t>
            </a:r>
          </a:p>
          <a:p>
            <a:pPr marL="0" indent="0">
              <a:buNone/>
            </a:pPr>
            <a:r>
              <a:rPr lang="en-US" dirty="0"/>
              <a:t>            ________________________________</a:t>
            </a:r>
          </a:p>
          <a:p>
            <a:pPr marL="0" indent="0">
              <a:buNone/>
            </a:pPr>
            <a:r>
              <a:rPr lang="en-US" dirty="0"/>
              <a:t>                            </a:t>
            </a:r>
            <a:r>
              <a:rPr lang="en-US" sz="1600" dirty="0"/>
              <a:t>FOR THE SUCCESSFUL COMPLETION OF</a:t>
            </a:r>
          </a:p>
          <a:p>
            <a:pPr marL="0" indent="0">
              <a:buNone/>
            </a:pPr>
            <a:r>
              <a:rPr lang="en-US" sz="1600" dirty="0"/>
              <a:t>                                                        </a:t>
            </a:r>
          </a:p>
          <a:p>
            <a:pPr marL="0" indent="0">
              <a:buNone/>
            </a:pPr>
            <a:r>
              <a:rPr lang="en-US" sz="1600" dirty="0"/>
              <a:t>                                       </a:t>
            </a:r>
            <a:r>
              <a:rPr lang="en-US" sz="2800" dirty="0"/>
              <a:t>Sexual Harassment, Gender-Based   Harassment and Sexual Violence Student Curriculum</a:t>
            </a:r>
          </a:p>
          <a:p>
            <a:pPr marL="0" indent="0">
              <a:buNone/>
            </a:pPr>
            <a:r>
              <a:rPr lang="en-US" sz="2800" dirty="0"/>
              <a:t>                              </a:t>
            </a:r>
            <a:r>
              <a:rPr lang="en-US" sz="2600" dirty="0"/>
              <a:t>course was completed on</a:t>
            </a:r>
          </a:p>
          <a:p>
            <a:pPr marL="0" indent="0">
              <a:buNone/>
            </a:pPr>
            <a:endParaRPr lang="en-US" sz="2600" dirty="0"/>
          </a:p>
          <a:p>
            <a:pPr marL="0" indent="0">
              <a:buNone/>
            </a:pPr>
            <a:r>
              <a:rPr lang="en-US" sz="2600" dirty="0"/>
              <a:t>                 _______________________________________</a:t>
            </a:r>
          </a:p>
          <a:p>
            <a:pPr marL="0" indent="0">
              <a:buNone/>
            </a:pPr>
            <a:r>
              <a:rPr lang="en-US" sz="2800" dirty="0"/>
              <a:t>                                           </a:t>
            </a:r>
          </a:p>
        </p:txBody>
      </p:sp>
      <p:sp>
        <p:nvSpPr>
          <p:cNvPr id="4" name="Slide Number Placeholder 3"/>
          <p:cNvSpPr>
            <a:spLocks noGrp="1"/>
          </p:cNvSpPr>
          <p:nvPr>
            <p:ph type="sldNum" sz="quarter" idx="12"/>
          </p:nvPr>
        </p:nvSpPr>
        <p:spPr/>
        <p:txBody>
          <a:bodyPr/>
          <a:lstStyle/>
          <a:p>
            <a:fld id="{A0B1D241-89EF-44EB-AD2F-EB49C8D46E0C}" type="slidenum">
              <a:rPr lang="en-US" smtClean="0"/>
              <a:t>43</a:t>
            </a:fld>
            <a:endParaRPr lang="en-US" dirty="0"/>
          </a:p>
        </p:txBody>
      </p:sp>
    </p:spTree>
    <p:extLst>
      <p:ext uri="{BB962C8B-B14F-4D97-AF65-F5344CB8AC3E}">
        <p14:creationId xmlns:p14="http://schemas.microsoft.com/office/powerpoint/2010/main" val="33185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spc="-150" dirty="0"/>
              <a:t>Sex Discrimination Is Prohibited </a:t>
            </a:r>
            <a:br>
              <a:rPr lang="en-US" b="1" spc="-150" dirty="0"/>
            </a:br>
            <a:r>
              <a:rPr lang="en-US" b="1" spc="-150" dirty="0"/>
              <a:t>On Our Campus</a:t>
            </a:r>
          </a:p>
        </p:txBody>
      </p:sp>
      <p:sp>
        <p:nvSpPr>
          <p:cNvPr id="3" name="Content Placeholder 2"/>
          <p:cNvSpPr>
            <a:spLocks noGrp="1"/>
          </p:cNvSpPr>
          <p:nvPr>
            <p:ph idx="1"/>
          </p:nvPr>
        </p:nvSpPr>
        <p:spPr>
          <a:solidFill>
            <a:schemeClr val="bg1"/>
          </a:solidFill>
        </p:spPr>
        <p:txBody>
          <a:bodyPr>
            <a:normAutofit fontScale="70000" lnSpcReduction="20000"/>
          </a:bodyPr>
          <a:lstStyle/>
          <a:p>
            <a:pPr marL="0" indent="0">
              <a:buNone/>
            </a:pPr>
            <a:endParaRPr lang="en-US" sz="4600" dirty="0"/>
          </a:p>
          <a:p>
            <a:pPr marL="0" indent="0" algn="ctr">
              <a:buNone/>
            </a:pPr>
            <a:r>
              <a:rPr lang="en-US" sz="4600" dirty="0"/>
              <a:t>Sexual harassment, gender-based harassment                   and sexual violence are forms of sex discrimination prohibited under Title IX.  </a:t>
            </a:r>
          </a:p>
          <a:p>
            <a:pPr marL="0" indent="0">
              <a:buNone/>
            </a:pPr>
            <a:endParaRPr lang="en-US" sz="4600" dirty="0"/>
          </a:p>
          <a:p>
            <a:pPr marL="0" indent="0" algn="ctr">
              <a:buNone/>
            </a:pPr>
            <a:r>
              <a:rPr lang="en-US" sz="4600" dirty="0"/>
              <a:t>City Tech’s policies and procedures also cover     the requirements of the Violence Against Women Act, the NYS Campus Safety Act and Enough is Enough legislation.</a:t>
            </a:r>
          </a:p>
          <a:p>
            <a:pPr marL="0" indent="0">
              <a:buNone/>
            </a:pPr>
            <a:endParaRPr lang="en-US" sz="58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a:t>
            </a:fld>
            <a:endParaRPr lang="en-US" dirty="0"/>
          </a:p>
        </p:txBody>
      </p:sp>
    </p:spTree>
    <p:extLst>
      <p:ext uri="{BB962C8B-B14F-4D97-AF65-F5344CB8AC3E}">
        <p14:creationId xmlns:p14="http://schemas.microsoft.com/office/powerpoint/2010/main" val="259759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150" dirty="0"/>
              <a:t>City Tech’s Commitment</a:t>
            </a:r>
            <a:br>
              <a:rPr lang="en-US" b="1" spc="-150" dirty="0"/>
            </a:br>
            <a:r>
              <a:rPr lang="en-US" b="1" spc="-150" dirty="0"/>
              <a:t>We Need Your Help</a:t>
            </a:r>
          </a:p>
        </p:txBody>
      </p:sp>
      <p:sp>
        <p:nvSpPr>
          <p:cNvPr id="5" name="Content Placeholder 4"/>
          <p:cNvSpPr>
            <a:spLocks noGrp="1"/>
          </p:cNvSpPr>
          <p:nvPr>
            <p:ph idx="1"/>
          </p:nvPr>
        </p:nvSpPr>
        <p:spPr/>
        <p:txBody>
          <a:bodyPr>
            <a:normAutofit lnSpcReduction="10000"/>
          </a:bodyPr>
          <a:lstStyle/>
          <a:p>
            <a:pPr marL="0" indent="0">
              <a:buNone/>
            </a:pPr>
            <a:endParaRPr lang="en-US" dirty="0"/>
          </a:p>
          <a:p>
            <a:pPr marL="0" indent="0" algn="ctr">
              <a:buNone/>
            </a:pPr>
            <a:r>
              <a:rPr lang="en-US" dirty="0"/>
              <a:t>We are committed to promoting a safe and secure academic environment for all members of our community. </a:t>
            </a:r>
          </a:p>
          <a:p>
            <a:endParaRPr lang="en-US" dirty="0"/>
          </a:p>
          <a:p>
            <a:pPr marL="0" indent="0" algn="ctr">
              <a:buNone/>
            </a:pPr>
            <a:r>
              <a:rPr lang="en-US" dirty="0"/>
              <a:t>All students, faculty, staff and visitors are expected to maintain a working and learning environment free from harassment and discrimination.</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6</a:t>
            </a:fld>
            <a:endParaRPr lang="en-US" dirty="0"/>
          </a:p>
        </p:txBody>
      </p:sp>
    </p:spTree>
    <p:extLst>
      <p:ext uri="{BB962C8B-B14F-4D97-AF65-F5344CB8AC3E}">
        <p14:creationId xmlns:p14="http://schemas.microsoft.com/office/powerpoint/2010/main" val="248620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7772400" cy="1470025"/>
          </a:xfrm>
        </p:spPr>
        <p:txBody>
          <a:bodyPr/>
          <a:lstStyle/>
          <a:p>
            <a:r>
              <a:rPr lang="en-US" b="1" dirty="0"/>
              <a:t>DEFINITIONS</a:t>
            </a:r>
          </a:p>
        </p:txBody>
      </p:sp>
      <p:sp>
        <p:nvSpPr>
          <p:cNvPr id="6" name="Subtitle 5"/>
          <p:cNvSpPr>
            <a:spLocks noGrp="1"/>
          </p:cNvSpPr>
          <p:nvPr>
            <p:ph type="subTitle" idx="1"/>
          </p:nvPr>
        </p:nvSpPr>
        <p:spPr>
          <a:xfrm>
            <a:off x="1066800" y="1676400"/>
            <a:ext cx="6400800" cy="3917950"/>
          </a:xfrm>
        </p:spPr>
        <p:txBody>
          <a:bodyPr>
            <a:noAutofit/>
          </a:bodyPr>
          <a:lstStyle/>
          <a:p>
            <a:r>
              <a:rPr lang="en-US" b="1" spc="-150" dirty="0"/>
              <a:t>Title IX</a:t>
            </a:r>
          </a:p>
          <a:p>
            <a:r>
              <a:rPr lang="en-US" b="1" spc="-150" dirty="0"/>
              <a:t>Sexual Harassment</a:t>
            </a:r>
          </a:p>
          <a:p>
            <a:r>
              <a:rPr lang="en-US" b="1" spc="-150" dirty="0"/>
              <a:t>Gender-based Harassment</a:t>
            </a:r>
          </a:p>
          <a:p>
            <a:r>
              <a:rPr lang="en-US" b="1" spc="-150" dirty="0"/>
              <a:t>Sexual Violence</a:t>
            </a:r>
          </a:p>
          <a:p>
            <a:r>
              <a:rPr lang="en-US" b="1" spc="-150" dirty="0"/>
              <a:t>Domestic/Dating Violence</a:t>
            </a:r>
          </a:p>
          <a:p>
            <a:r>
              <a:rPr lang="en-US" b="1" spc="-150" dirty="0"/>
              <a:t>Stalking</a:t>
            </a:r>
          </a:p>
        </p:txBody>
      </p:sp>
      <p:sp>
        <p:nvSpPr>
          <p:cNvPr id="4" name="Slide Number Placeholder 3"/>
          <p:cNvSpPr>
            <a:spLocks noGrp="1"/>
          </p:cNvSpPr>
          <p:nvPr>
            <p:ph type="sldNum" sz="quarter" idx="12"/>
          </p:nvPr>
        </p:nvSpPr>
        <p:spPr/>
        <p:txBody>
          <a:bodyPr/>
          <a:lstStyle/>
          <a:p>
            <a:fld id="{A0B1D241-89EF-44EB-AD2F-EB49C8D46E0C}" type="slidenum">
              <a:rPr lang="en-US" smtClean="0"/>
              <a:t>7</a:t>
            </a:fld>
            <a:endParaRPr lang="en-US" dirty="0"/>
          </a:p>
        </p:txBody>
      </p:sp>
    </p:spTree>
    <p:extLst>
      <p:ext uri="{BB962C8B-B14F-4D97-AF65-F5344CB8AC3E}">
        <p14:creationId xmlns:p14="http://schemas.microsoft.com/office/powerpoint/2010/main" val="304710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0" dirty="0">
                <a:latin typeface="Times New Roman" panose="02020603050405020304" pitchFamily="18" charset="0"/>
                <a:cs typeface="Times New Roman" panose="02020603050405020304" pitchFamily="18" charset="0"/>
              </a:rPr>
              <a:t>What Is Title IX?</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Title IX of the Education Amendments of 1972 is a federal law that prohibits sex discrimination on college campuses.  It states:  </a:t>
            </a:r>
          </a:p>
          <a:p>
            <a:pPr marL="0" indent="0" algn="ctr">
              <a:buNone/>
            </a:pP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No person in the United States shall, on</a:t>
            </a:r>
          </a:p>
          <a:p>
            <a:pPr marL="0" indent="0" algn="ctr">
              <a:buNone/>
            </a:pPr>
            <a:r>
              <a:rPr lang="en-US" sz="2800" b="1" dirty="0">
                <a:latin typeface="Times New Roman" panose="02020603050405020304" pitchFamily="18" charset="0"/>
                <a:cs typeface="Times New Roman" panose="02020603050405020304" pitchFamily="18" charset="0"/>
              </a:rPr>
              <a:t>           the basis of sex, be excluded from</a:t>
            </a:r>
          </a:p>
          <a:p>
            <a:pPr marL="0" indent="0" algn="ctr">
              <a:buNone/>
            </a:pPr>
            <a:r>
              <a:rPr lang="en-US" sz="2800" b="1" dirty="0">
                <a:latin typeface="Times New Roman" panose="02020603050405020304" pitchFamily="18" charset="0"/>
                <a:cs typeface="Times New Roman" panose="02020603050405020304" pitchFamily="18" charset="0"/>
              </a:rPr>
              <a:t>           participation in, be denied the benefits</a:t>
            </a:r>
          </a:p>
          <a:p>
            <a:pPr marL="0" indent="0" algn="ctr">
              <a:buNone/>
            </a:pPr>
            <a:r>
              <a:rPr lang="en-US" sz="2800" b="1" dirty="0">
                <a:latin typeface="Times New Roman" panose="02020603050405020304" pitchFamily="18" charset="0"/>
                <a:cs typeface="Times New Roman" panose="02020603050405020304" pitchFamily="18" charset="0"/>
              </a:rPr>
              <a:t>           of, or be subjected to discrimination</a:t>
            </a:r>
          </a:p>
          <a:p>
            <a:pPr marL="0" indent="0" algn="ctr">
              <a:buNone/>
            </a:pPr>
            <a:r>
              <a:rPr lang="en-US" sz="2800" b="1" dirty="0">
                <a:latin typeface="Times New Roman" panose="02020603050405020304" pitchFamily="18" charset="0"/>
                <a:cs typeface="Times New Roman" panose="02020603050405020304" pitchFamily="18" charset="0"/>
              </a:rPr>
              <a:t>           under any education program or activity</a:t>
            </a:r>
          </a:p>
          <a:p>
            <a:pPr marL="0" indent="0" algn="ctr">
              <a:buNone/>
            </a:pPr>
            <a:r>
              <a:rPr lang="en-US" sz="2800" b="1" dirty="0">
                <a:latin typeface="Times New Roman" panose="02020603050405020304" pitchFamily="18" charset="0"/>
                <a:cs typeface="Times New Roman" panose="02020603050405020304" pitchFamily="18" charset="0"/>
              </a:rPr>
              <a:t>           receiving Federal Financial Assistance.”  </a:t>
            </a:r>
          </a:p>
        </p:txBody>
      </p:sp>
      <p:sp>
        <p:nvSpPr>
          <p:cNvPr id="4" name="Slide Number Placeholder 3"/>
          <p:cNvSpPr>
            <a:spLocks noGrp="1"/>
          </p:cNvSpPr>
          <p:nvPr>
            <p:ph type="sldNum" sz="quarter" idx="12"/>
          </p:nvPr>
        </p:nvSpPr>
        <p:spPr/>
        <p:txBody>
          <a:bodyPr/>
          <a:lstStyle/>
          <a:p>
            <a:fld id="{A0B1D241-89EF-44EB-AD2F-EB49C8D46E0C}" type="slidenum">
              <a:rPr lang="en-US" smtClean="0"/>
              <a:t>8</a:t>
            </a:fld>
            <a:endParaRPr lang="en-US" dirty="0"/>
          </a:p>
        </p:txBody>
      </p:sp>
    </p:spTree>
    <p:extLst>
      <p:ext uri="{BB962C8B-B14F-4D97-AF65-F5344CB8AC3E}">
        <p14:creationId xmlns:p14="http://schemas.microsoft.com/office/powerpoint/2010/main" val="245954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Sexual Harassment?</a:t>
            </a:r>
          </a:p>
        </p:txBody>
      </p:sp>
      <p:sp>
        <p:nvSpPr>
          <p:cNvPr id="3" name="Content Placeholder 2"/>
          <p:cNvSpPr>
            <a:spLocks noGrp="1"/>
          </p:cNvSpPr>
          <p:nvPr>
            <p:ph idx="1"/>
          </p:nvPr>
        </p:nvSpPr>
        <p:spPr/>
        <p:txBody>
          <a:bodyPr>
            <a:normAutofit lnSpcReduction="10000"/>
          </a:bodyPr>
          <a:lstStyle/>
          <a:p>
            <a:pPr marL="0" indent="0" algn="ctr">
              <a:buNone/>
            </a:pPr>
            <a:r>
              <a:rPr lang="en-US" b="1" dirty="0">
                <a:solidFill>
                  <a:srgbClr val="FF0000"/>
                </a:solidFill>
              </a:rPr>
              <a:t>Unwelcome</a:t>
            </a:r>
            <a:r>
              <a:rPr lang="en-US" b="1" dirty="0"/>
              <a:t> </a:t>
            </a:r>
            <a:r>
              <a:rPr lang="en-US" dirty="0"/>
              <a:t>verbal or physical behavior based on a person’s sex (including sexual orientation, gender, gender expression and gender identity, including transgender status) that is sufficiently serious to adversely affect your ability to participate in or benefit from an educational program. It includes unwelcome sexual advances, requests for sexual favors, and other verbal, non-verbal, or physical conduct of a sexual nature on or off campus.</a:t>
            </a:r>
          </a:p>
        </p:txBody>
      </p:sp>
      <p:sp>
        <p:nvSpPr>
          <p:cNvPr id="4" name="Slide Number Placeholder 3"/>
          <p:cNvSpPr>
            <a:spLocks noGrp="1"/>
          </p:cNvSpPr>
          <p:nvPr>
            <p:ph type="sldNum" sz="quarter" idx="12"/>
          </p:nvPr>
        </p:nvSpPr>
        <p:spPr/>
        <p:txBody>
          <a:bodyPr/>
          <a:lstStyle/>
          <a:p>
            <a:fld id="{A0B1D241-89EF-44EB-AD2F-EB49C8D46E0C}" type="slidenum">
              <a:rPr lang="en-US" smtClean="0"/>
              <a:t>9</a:t>
            </a:fld>
            <a:endParaRPr lang="en-US" dirty="0"/>
          </a:p>
        </p:txBody>
      </p:sp>
    </p:spTree>
    <p:extLst>
      <p:ext uri="{BB962C8B-B14F-4D97-AF65-F5344CB8AC3E}">
        <p14:creationId xmlns:p14="http://schemas.microsoft.com/office/powerpoint/2010/main" val="19089660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8916</TotalTime>
  <Words>3218</Words>
  <Application>Microsoft Office PowerPoint</Application>
  <PresentationFormat>On-screen Show (4:3)</PresentationFormat>
  <Paragraphs>348</Paragraphs>
  <Slides>43</Slides>
  <Notes>37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Narrow</vt:lpstr>
      <vt:lpstr>Calibri</vt:lpstr>
      <vt:lpstr>inherit</vt:lpstr>
      <vt:lpstr>Lato</vt:lpstr>
      <vt:lpstr>Times New Roman</vt:lpstr>
      <vt:lpstr>Wingdings</vt:lpstr>
      <vt:lpstr>Custom Design</vt:lpstr>
      <vt:lpstr>  New York City College of Technology THE CITY UNIVERSITY OF NEW YORK   </vt:lpstr>
      <vt:lpstr>Video: One Is Too Many</vt:lpstr>
      <vt:lpstr>Program Overview Goals for the On-Line Curriculum</vt:lpstr>
      <vt:lpstr>YOU ARE NOT ALONE CAMPUS RESOURCES</vt:lpstr>
      <vt:lpstr>Sex Discrimination Is Prohibited  On Our Campus</vt:lpstr>
      <vt:lpstr>City Tech’s Commitment We Need Your Help</vt:lpstr>
      <vt:lpstr>DEFINITIONS</vt:lpstr>
      <vt:lpstr>What Is Title IX?</vt:lpstr>
      <vt:lpstr>What Is Sexual Harassment?</vt:lpstr>
      <vt:lpstr>What Is Gender-Based Harassment?</vt:lpstr>
      <vt:lpstr>What Is Sexual Violence?</vt:lpstr>
      <vt:lpstr>What Is Sexual Assault?</vt:lpstr>
      <vt:lpstr>WHAT IS VOYEURISM?</vt:lpstr>
      <vt:lpstr>Who Are The Victims Of  Sexual Harassment, Gender-Based Harassment And/Or Sexual Violence?</vt:lpstr>
      <vt:lpstr>Forms Of Sexual Harassment</vt:lpstr>
      <vt:lpstr>Video: Forms of Sexual Harassment </vt:lpstr>
      <vt:lpstr>Forms of Gender-Based Harassment</vt:lpstr>
      <vt:lpstr>Forms Of Sexual Violence</vt:lpstr>
      <vt:lpstr>VIDEO: FORMS OF SEXUAL VIOLENCE</vt:lpstr>
      <vt:lpstr>Forms of Sexual Violence:  Stalking</vt:lpstr>
      <vt:lpstr>Forms of Sexual Violence: Dating/Domestic Violence</vt:lpstr>
      <vt:lpstr>        Preventing Sexual Harassment and  Sexual Violence   Protecting Yourself  </vt:lpstr>
      <vt:lpstr>Protect Yourself </vt:lpstr>
      <vt:lpstr>Protect Yourself - Drinking</vt:lpstr>
      <vt:lpstr>Protect Yourself </vt:lpstr>
      <vt:lpstr>Don’t Be a Perpetrator –  What is Affirmative Consent?</vt:lpstr>
      <vt:lpstr>What Is Affirmative Consent?</vt:lpstr>
      <vt:lpstr>You Must Obtain Consent</vt:lpstr>
      <vt:lpstr>Protect Your Friends – Bystander Intervention</vt:lpstr>
      <vt:lpstr>Protect Your Friends</vt:lpstr>
      <vt:lpstr>Video: Protect Your Friends </vt:lpstr>
      <vt:lpstr>Protect Your Friends - Amnesty for Drug or Alcohol Use</vt:lpstr>
      <vt:lpstr>Preserve Evidence</vt:lpstr>
      <vt:lpstr>CUNY’s &amp; City Tech’s Sexual Misconduct Policy and Procedures </vt:lpstr>
      <vt:lpstr>Student-Employee Relationships</vt:lpstr>
      <vt:lpstr>What Happens if I File a Complaint?</vt:lpstr>
      <vt:lpstr>Supportive Measures and Accommodations</vt:lpstr>
      <vt:lpstr>Orders of Protection</vt:lpstr>
      <vt:lpstr>Confidentiality</vt:lpstr>
      <vt:lpstr>Confidentiality/Privacy </vt:lpstr>
      <vt:lpstr>Responsible Employees</vt:lpstr>
      <vt:lpstr>What Is Retaliation?</vt:lpstr>
      <vt:lpstr>CERTIFICATE OF COMPLETION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Oscar Deonarine</dc:creator>
  <cp:lastModifiedBy>Melissa Munoz</cp:lastModifiedBy>
  <cp:revision>539</cp:revision>
  <cp:lastPrinted>2023-11-07T15:51:40Z</cp:lastPrinted>
  <dcterms:created xsi:type="dcterms:W3CDTF">2013-09-26T20:32:14Z</dcterms:created>
  <dcterms:modified xsi:type="dcterms:W3CDTF">2025-09-17T17:35:37Z</dcterms:modified>
</cp:coreProperties>
</file>